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96" r:id="rId2"/>
    <p:sldMasterId id="2147483684" r:id="rId3"/>
    <p:sldMasterId id="2147483708" r:id="rId4"/>
  </p:sldMasterIdLst>
  <p:notesMasterIdLst>
    <p:notesMasterId r:id="rId19"/>
  </p:notesMasterIdLst>
  <p:handoutMasterIdLst>
    <p:handoutMasterId r:id="rId20"/>
  </p:handoutMasterIdLst>
  <p:sldIdLst>
    <p:sldId id="256" r:id="rId5"/>
    <p:sldId id="257" r:id="rId6"/>
    <p:sldId id="289" r:id="rId7"/>
    <p:sldId id="286" r:id="rId8"/>
    <p:sldId id="316" r:id="rId9"/>
    <p:sldId id="288" r:id="rId10"/>
    <p:sldId id="317" r:id="rId11"/>
    <p:sldId id="287" r:id="rId12"/>
    <p:sldId id="319" r:id="rId13"/>
    <p:sldId id="290" r:id="rId14"/>
    <p:sldId id="291" r:id="rId15"/>
    <p:sldId id="292" r:id="rId16"/>
    <p:sldId id="318" r:id="rId17"/>
    <p:sldId id="293" r:id="rId1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871F3F1-D79E-834E-A528-9E01145208C2}">
          <p14:sldIdLst>
            <p14:sldId id="256"/>
          </p14:sldIdLst>
        </p14:section>
        <p14:section name="Untitled Section" id="{C42CFD53-11CE-A74A-9030-A6ADE6FBB610}">
          <p14:sldIdLst>
            <p14:sldId id="257"/>
            <p14:sldId id="289"/>
            <p14:sldId id="286"/>
            <p14:sldId id="316"/>
            <p14:sldId id="288"/>
            <p14:sldId id="317"/>
            <p14:sldId id="287"/>
            <p14:sldId id="319"/>
            <p14:sldId id="290"/>
            <p14:sldId id="291"/>
            <p14:sldId id="292"/>
            <p14:sldId id="318"/>
            <p14:sldId id="293"/>
          </p14:sldIdLst>
        </p14:section>
      </p14:sectionLst>
    </p:ext>
    <p:ext uri="{EFAFB233-063F-42B5-8137-9DF3F51BA10A}">
      <p15:sldGuideLst xmlns:p15="http://schemas.microsoft.com/office/powerpoint/2012/main">
        <p15:guide id="1" orient="horz" pos="336"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657C"/>
    <a:srgbClr val="7DAE9C"/>
    <a:srgbClr val="465374"/>
    <a:srgbClr val="7DBC9C"/>
    <a:srgbClr val="414042"/>
    <a:srgbClr val="7DBD9C"/>
    <a:srgbClr val="F1F2C7"/>
    <a:srgbClr val="F8ECCF"/>
    <a:srgbClr val="F3DFAF"/>
    <a:srgbClr val="EAEB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03" autoAdjust="0"/>
    <p:restoredTop sz="92680" autoAdjust="0"/>
  </p:normalViewPr>
  <p:slideViewPr>
    <p:cSldViewPr snapToGrid="0" snapToObjects="1" showGuides="1">
      <p:cViewPr varScale="1">
        <p:scale>
          <a:sx n="68" d="100"/>
          <a:sy n="68" d="100"/>
        </p:scale>
        <p:origin x="2222" y="278"/>
      </p:cViewPr>
      <p:guideLst>
        <p:guide orient="horz" pos="336"/>
        <p:guide pos="2880"/>
      </p:guideLst>
    </p:cSldViewPr>
  </p:slideViewPr>
  <p:outlineViewPr>
    <p:cViewPr>
      <p:scale>
        <a:sx n="33" d="100"/>
        <a:sy n="33" d="100"/>
      </p:scale>
      <p:origin x="0" y="-2262"/>
    </p:cViewPr>
  </p:outlin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D560B1-F7E6-7E40-957C-61EA189D1352}"/>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EC8EBB6-AB9B-0B4E-AA95-BD03874A9564}"/>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0B28F44-891F-0A4A-B6B6-C812423A0853}" type="datetimeFigureOut">
              <a:rPr lang="en-US" smtClean="0"/>
              <a:t>1/26/2026</a:t>
            </a:fld>
            <a:endParaRPr lang="en-US"/>
          </a:p>
        </p:txBody>
      </p:sp>
      <p:sp>
        <p:nvSpPr>
          <p:cNvPr id="4" name="Footer Placeholder 3">
            <a:extLst>
              <a:ext uri="{FF2B5EF4-FFF2-40B4-BE49-F238E27FC236}">
                <a16:creationId xmlns:a16="http://schemas.microsoft.com/office/drawing/2014/main" id="{0246FDC8-5F93-F14C-B9D0-34F9D2E0E337}"/>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D2274EE-D6E9-E44D-84A8-56790B5B08DD}"/>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025FAC8-DF77-FB40-9B8E-CD66D25FA985}" type="slidenum">
              <a:rPr lang="en-US" smtClean="0"/>
              <a:t>‹#›</a:t>
            </a:fld>
            <a:endParaRPr lang="en-US"/>
          </a:p>
        </p:txBody>
      </p:sp>
    </p:spTree>
    <p:extLst>
      <p:ext uri="{BB962C8B-B14F-4D97-AF65-F5344CB8AC3E}">
        <p14:creationId xmlns:p14="http://schemas.microsoft.com/office/powerpoint/2010/main" val="102057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A232429-21C3-A44F-8965-780188FC8683}" type="datetimeFigureOut">
              <a:rPr lang="en-US" smtClean="0"/>
              <a:t>1/26/2026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E494D5B-882C-A34D-99F2-BB2AAE006C3B}" type="slidenum">
              <a:rPr lang="en-US" smtClean="0"/>
              <a:t>‹#›</a:t>
            </a:fld>
            <a:endParaRPr lang="en-US"/>
          </a:p>
        </p:txBody>
      </p:sp>
    </p:spTree>
    <p:extLst>
      <p:ext uri="{BB962C8B-B14F-4D97-AF65-F5344CB8AC3E}">
        <p14:creationId xmlns:p14="http://schemas.microsoft.com/office/powerpoint/2010/main" val="139602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solidFill>
              </a:rPr>
              <a:t>The two most dominant VCPs control 85% of the vision insurance market.</a:t>
            </a:r>
          </a:p>
          <a:p>
            <a:r>
              <a:rPr lang="en-US" sz="1200" dirty="0">
                <a:solidFill>
                  <a:schemeClr val="tx1"/>
                </a:solidFill>
              </a:rPr>
              <a:t>Vision plans are not insurance. Vision Care Plans are discount plans that provide discounts for basic eye exams and glasses or contact lenses.</a:t>
            </a:r>
          </a:p>
          <a:p>
            <a:r>
              <a:rPr lang="en-US" sz="1200" dirty="0">
                <a:solidFill>
                  <a:schemeClr val="tx1"/>
                </a:solidFill>
              </a:rPr>
              <a:t>VCPs interfere with the doctor-patient relationship. VCPs use anti-competitive practices through vertical integration that ultimately leads to reduced quality of care and causes ﬁnancial strain on providers and enrollees of vision plans. </a:t>
            </a:r>
          </a:p>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3</a:t>
            </a:fld>
            <a:endParaRPr lang="en-US"/>
          </a:p>
        </p:txBody>
      </p:sp>
    </p:spTree>
    <p:extLst>
      <p:ext uri="{BB962C8B-B14F-4D97-AF65-F5344CB8AC3E}">
        <p14:creationId xmlns:p14="http://schemas.microsoft.com/office/powerpoint/2010/main" val="2894481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12</a:t>
            </a:fld>
            <a:endParaRPr lang="en-US"/>
          </a:p>
        </p:txBody>
      </p:sp>
    </p:spTree>
    <p:extLst>
      <p:ext uri="{BB962C8B-B14F-4D97-AF65-F5344CB8AC3E}">
        <p14:creationId xmlns:p14="http://schemas.microsoft.com/office/powerpoint/2010/main" val="5206115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E8C47-C8EF-D4EB-95FF-E0308CE2A2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B33AE-132B-E249-A1DB-066F5B9932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8CE65-5882-A9EE-94E0-E0A0F2FB64B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F9B1C2-127E-C14B-EA3F-3864036A9506}"/>
              </a:ext>
            </a:extLst>
          </p:cNvPr>
          <p:cNvSpPr>
            <a:spLocks noGrp="1"/>
          </p:cNvSpPr>
          <p:nvPr>
            <p:ph type="sldNum" sz="quarter" idx="5"/>
          </p:nvPr>
        </p:nvSpPr>
        <p:spPr/>
        <p:txBody>
          <a:bodyPr/>
          <a:lstStyle/>
          <a:p>
            <a:fld id="{DE494D5B-882C-A34D-99F2-BB2AAE006C3B}" type="slidenum">
              <a:rPr lang="en-US" smtClean="0"/>
              <a:t>13</a:t>
            </a:fld>
            <a:endParaRPr lang="en-US"/>
          </a:p>
        </p:txBody>
      </p:sp>
    </p:spTree>
    <p:extLst>
      <p:ext uri="{BB962C8B-B14F-4D97-AF65-F5344CB8AC3E}">
        <p14:creationId xmlns:p14="http://schemas.microsoft.com/office/powerpoint/2010/main" val="19311598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14</a:t>
            </a:fld>
            <a:endParaRPr lang="en-US"/>
          </a:p>
        </p:txBody>
      </p:sp>
    </p:spTree>
    <p:extLst>
      <p:ext uri="{BB962C8B-B14F-4D97-AF65-F5344CB8AC3E}">
        <p14:creationId xmlns:p14="http://schemas.microsoft.com/office/powerpoint/2010/main" val="1097523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4</a:t>
            </a:fld>
            <a:endParaRPr lang="en-US"/>
          </a:p>
        </p:txBody>
      </p:sp>
    </p:spTree>
    <p:extLst>
      <p:ext uri="{BB962C8B-B14F-4D97-AF65-F5344CB8AC3E}">
        <p14:creationId xmlns:p14="http://schemas.microsoft.com/office/powerpoint/2010/main" val="2018124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0EB05-80F8-2038-EB54-C23F99F1D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B6CF53-541D-1A76-84E6-3B604CF08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E04C6-1E43-1ACE-8336-D98171D213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5B12C0-45CD-9CC8-EABC-27A4D84C51F0}"/>
              </a:ext>
            </a:extLst>
          </p:cNvPr>
          <p:cNvSpPr>
            <a:spLocks noGrp="1"/>
          </p:cNvSpPr>
          <p:nvPr>
            <p:ph type="sldNum" sz="quarter" idx="5"/>
          </p:nvPr>
        </p:nvSpPr>
        <p:spPr/>
        <p:txBody>
          <a:bodyPr/>
          <a:lstStyle/>
          <a:p>
            <a:fld id="{DE494D5B-882C-A34D-99F2-BB2AAE006C3B}" type="slidenum">
              <a:rPr lang="en-US" smtClean="0"/>
              <a:t>5</a:t>
            </a:fld>
            <a:endParaRPr lang="en-US"/>
          </a:p>
        </p:txBody>
      </p:sp>
    </p:spTree>
    <p:extLst>
      <p:ext uri="{BB962C8B-B14F-4D97-AF65-F5344CB8AC3E}">
        <p14:creationId xmlns:p14="http://schemas.microsoft.com/office/powerpoint/2010/main" val="3344513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Contracts…</a:t>
            </a:r>
          </a:p>
          <a:p>
            <a:pPr lvl="0"/>
            <a:r>
              <a:rPr lang="en-US" sz="1200" kern="1200" dirty="0">
                <a:solidFill>
                  <a:schemeClr val="tx1"/>
                </a:solidFill>
                <a:effectLst/>
                <a:latin typeface="+mn-lt"/>
                <a:ea typeface="+mn-ea"/>
                <a:cs typeface="+mn-cs"/>
              </a:rPr>
              <a:t>…The VCP may not set or limit the about the provider may charge for materials not reimbursed in the contract.</a:t>
            </a:r>
          </a:p>
          <a:p>
            <a:pPr lvl="0"/>
            <a:r>
              <a:rPr lang="en-US" sz="1200" kern="1200" dirty="0">
                <a:solidFill>
                  <a:schemeClr val="tx1"/>
                </a:solidFill>
                <a:effectLst/>
                <a:latin typeface="+mn-lt"/>
                <a:ea typeface="+mn-ea"/>
                <a:cs typeface="+mn-cs"/>
              </a:rPr>
              <a:t>…The VCP may not require vision care providers to use speciﬁc sources of suppliers of covered or noncovered services</a:t>
            </a:r>
          </a:p>
          <a:p>
            <a:pPr lvl="0"/>
            <a:r>
              <a:rPr lang="en-US" sz="1200" kern="1200" dirty="0">
                <a:solidFill>
                  <a:schemeClr val="tx1"/>
                </a:solidFill>
                <a:effectLst/>
                <a:latin typeface="+mn-lt"/>
                <a:ea typeface="+mn-ea"/>
                <a:cs typeface="+mn-cs"/>
              </a:rPr>
              <a:t>…The VCP shall not reimburse vision care providers a nominal fee for covered and noncovered services and materials, regardless of supplier or optical lab. This bill sets that reimbursement shall be similar to the current year’s Medicare reimbursement schedule.</a:t>
            </a:r>
          </a:p>
          <a:p>
            <a:pPr lvl="0"/>
            <a:r>
              <a:rPr lang="en-US" sz="1200" kern="1200" dirty="0">
                <a:solidFill>
                  <a:schemeClr val="tx1"/>
                </a:solidFill>
                <a:effectLst/>
                <a:latin typeface="+mn-lt"/>
                <a:ea typeface="+mn-ea"/>
                <a:cs typeface="+mn-cs"/>
              </a:rPr>
              <a:t>…The VCP cannot insert a provision into the contract that forces a vision care provider to provide services or materials to an enrollee at a ﬁnancial loss due to chargebacks or discounts.</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6</a:t>
            </a:fld>
            <a:endParaRPr lang="en-US"/>
          </a:p>
        </p:txBody>
      </p:sp>
    </p:spTree>
    <p:extLst>
      <p:ext uri="{BB962C8B-B14F-4D97-AF65-F5344CB8AC3E}">
        <p14:creationId xmlns:p14="http://schemas.microsoft.com/office/powerpoint/2010/main" val="22291011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DBF29-042D-8CD5-1D6D-5D0754EDDC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5D8B3D-9429-0F1E-8948-FD1C21C788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10666F-6D9A-98D9-4984-B637ABF56A7D}"/>
              </a:ext>
            </a:extLst>
          </p:cNvPr>
          <p:cNvSpPr>
            <a:spLocks noGrp="1"/>
          </p:cNvSpPr>
          <p:nvPr>
            <p:ph type="body" idx="1"/>
          </p:nvPr>
        </p:nvSpPr>
        <p:spPr/>
        <p:txBody>
          <a:bodyPr/>
          <a:lstStyle/>
          <a:p>
            <a:pPr lvl="0"/>
            <a:r>
              <a:rPr lang="en-US" sz="1200" kern="1200" dirty="0">
                <a:solidFill>
                  <a:schemeClr val="tx1"/>
                </a:solidFill>
                <a:effectLst/>
                <a:latin typeface="+mn-lt"/>
                <a:ea typeface="+mn-ea"/>
                <a:cs typeface="+mn-cs"/>
              </a:rPr>
              <a:t>…Force providers to discount services and materials not covered by the VCP</a:t>
            </a:r>
          </a:p>
          <a:p>
            <a:pPr lvl="0"/>
            <a:r>
              <a:rPr lang="en-US" sz="1200" kern="1200" dirty="0">
                <a:solidFill>
                  <a:schemeClr val="tx1"/>
                </a:solidFill>
                <a:effectLst/>
                <a:latin typeface="+mn-lt"/>
                <a:ea typeface="+mn-ea"/>
                <a:cs typeface="+mn-cs"/>
              </a:rPr>
              <a:t>…Force providers to offer the VCP owned materials in their office</a:t>
            </a:r>
          </a:p>
          <a:p>
            <a:pPr lvl="0"/>
            <a:r>
              <a:rPr lang="en-US" sz="1200" kern="1200" dirty="0">
                <a:solidFill>
                  <a:schemeClr val="tx1"/>
                </a:solidFill>
                <a:effectLst/>
                <a:latin typeface="+mn-lt"/>
                <a:ea typeface="+mn-ea"/>
                <a:cs typeface="+mn-cs"/>
              </a:rPr>
              <a:t>…Force providers to participate or be credentialed by a VCP as a condition to participate in a health care plan</a:t>
            </a:r>
          </a:p>
          <a:p>
            <a:pPr lvl="0"/>
            <a:r>
              <a:rPr lang="en-US" sz="1200" kern="1200" dirty="0">
                <a:solidFill>
                  <a:schemeClr val="tx1"/>
                </a:solidFill>
                <a:effectLst/>
                <a:latin typeface="+mn-lt"/>
                <a:ea typeface="+mn-ea"/>
                <a:cs typeface="+mn-cs"/>
              </a:rPr>
              <a:t>…Force providers to provide covered materials or services at a ﬁnancial loss (due to chargebacks or discounts)</a:t>
            </a:r>
          </a:p>
          <a:p>
            <a:pPr lvl="0"/>
            <a:r>
              <a:rPr lang="en-US" sz="1200" kern="1200" dirty="0">
                <a:solidFill>
                  <a:schemeClr val="tx1"/>
                </a:solidFill>
                <a:effectLst/>
                <a:latin typeface="+mn-lt"/>
                <a:ea typeface="+mn-ea"/>
                <a:cs typeface="+mn-cs"/>
              </a:rPr>
              <a:t>…Change reimbursement or methods of reimbursement after an enrollee is seen for services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 Addition:</a:t>
            </a:r>
          </a:p>
          <a:p>
            <a:pPr lvl="0"/>
            <a:r>
              <a:rPr lang="en-US" sz="1200" kern="1200" dirty="0">
                <a:solidFill>
                  <a:schemeClr val="tx1"/>
                </a:solidFill>
                <a:effectLst/>
                <a:latin typeface="+mn-lt"/>
                <a:ea typeface="+mn-ea"/>
                <a:cs typeface="+mn-cs"/>
              </a:rPr>
              <a:t>…The VCP shall not mandate or condition reimbursement or price terms for materials or services that are NOT covered by the insurance plan.</a:t>
            </a:r>
          </a:p>
          <a:p>
            <a:pPr lvl="0"/>
            <a:r>
              <a:rPr lang="en-US" sz="1200" kern="1200" dirty="0">
                <a:solidFill>
                  <a:schemeClr val="tx1"/>
                </a:solidFill>
                <a:effectLst/>
                <a:latin typeface="+mn-lt"/>
                <a:ea typeface="+mn-ea"/>
                <a:cs typeface="+mn-cs"/>
              </a:rPr>
              <a:t>…The VCP shall not steer or limit patient choice of vision care provider for services/materials not covered by the plan.</a:t>
            </a:r>
          </a:p>
          <a:p>
            <a:pPr lvl="0"/>
            <a:r>
              <a:rPr lang="en-US" sz="1200" kern="1200" dirty="0">
                <a:solidFill>
                  <a:schemeClr val="tx1"/>
                </a:solidFill>
                <a:effectLst/>
                <a:latin typeface="+mn-lt"/>
                <a:ea typeface="+mn-ea"/>
                <a:cs typeface="+mn-cs"/>
              </a:rPr>
              <a:t>…The VCP shall not falsely represent beneﬁts or the number of or participating providers in a plan, or discount plans in accordance with the state deceptive trade practice statute.</a:t>
            </a:r>
          </a:p>
          <a:p>
            <a:pPr lvl="0"/>
            <a:r>
              <a:rPr lang="en-US" sz="1200" kern="1200" dirty="0">
                <a:solidFill>
                  <a:schemeClr val="tx1"/>
                </a:solidFill>
                <a:effectLst/>
                <a:latin typeface="+mn-lt"/>
                <a:ea typeface="+mn-ea"/>
                <a:cs typeface="+mn-cs"/>
              </a:rPr>
              <a:t>…The VCP shall not promote or market advertising that a covered service or materials is “free” or has “no charge” or is “complimentary.</a:t>
            </a:r>
          </a:p>
          <a:p>
            <a:pPr lvl="0"/>
            <a:r>
              <a:rPr lang="en-US" sz="1200" kern="1200" dirty="0">
                <a:solidFill>
                  <a:schemeClr val="tx1"/>
                </a:solidFill>
                <a:effectLst/>
                <a:latin typeface="+mn-lt"/>
                <a:ea typeface="+mn-ea"/>
                <a:cs typeface="+mn-cs"/>
              </a:rPr>
              <a:t>…The VCP shall not offer incentives to enrollees to obtain covered or non-covered services or products at a particular participating provider or at a retail establishment or online store.</a:t>
            </a: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841E16DA-6A70-AFFD-1983-B72C112A9873}"/>
              </a:ext>
            </a:extLst>
          </p:cNvPr>
          <p:cNvSpPr>
            <a:spLocks noGrp="1"/>
          </p:cNvSpPr>
          <p:nvPr>
            <p:ph type="sldNum" sz="quarter" idx="5"/>
          </p:nvPr>
        </p:nvSpPr>
        <p:spPr/>
        <p:txBody>
          <a:bodyPr/>
          <a:lstStyle/>
          <a:p>
            <a:fld id="{DE494D5B-882C-A34D-99F2-BB2AAE006C3B}" type="slidenum">
              <a:rPr lang="en-US" smtClean="0"/>
              <a:t>7</a:t>
            </a:fld>
            <a:endParaRPr lang="en-US"/>
          </a:p>
        </p:txBody>
      </p:sp>
    </p:spTree>
    <p:extLst>
      <p:ext uri="{BB962C8B-B14F-4D97-AF65-F5344CB8AC3E}">
        <p14:creationId xmlns:p14="http://schemas.microsoft.com/office/powerpoint/2010/main" val="2271733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talk points are posted on the MOA Members Only site under ADVOCACY. Log-in is required. </a:t>
            </a:r>
          </a:p>
          <a:p>
            <a:r>
              <a:rPr lang="en-US" dirty="0"/>
              <a:t>     Mississippi.aoa.org</a:t>
            </a:r>
          </a:p>
          <a:p>
            <a:r>
              <a:rPr lang="en-US" dirty="0"/>
              <a:t>     Log in</a:t>
            </a:r>
          </a:p>
          <a:p>
            <a:r>
              <a:rPr lang="en-US" dirty="0"/>
              <a:t>     Member Center drop down</a:t>
            </a:r>
          </a:p>
          <a:p>
            <a:r>
              <a:rPr lang="en-US" dirty="0"/>
              <a:t>     Choose ADVOCACY</a:t>
            </a:r>
          </a:p>
        </p:txBody>
      </p:sp>
      <p:sp>
        <p:nvSpPr>
          <p:cNvPr id="4" name="Slide Number Placeholder 3"/>
          <p:cNvSpPr>
            <a:spLocks noGrp="1"/>
          </p:cNvSpPr>
          <p:nvPr>
            <p:ph type="sldNum" sz="quarter" idx="5"/>
          </p:nvPr>
        </p:nvSpPr>
        <p:spPr/>
        <p:txBody>
          <a:bodyPr/>
          <a:lstStyle/>
          <a:p>
            <a:fld id="{DE494D5B-882C-A34D-99F2-BB2AAE006C3B}" type="slidenum">
              <a:rPr lang="en-US" smtClean="0"/>
              <a:t>8</a:t>
            </a:fld>
            <a:endParaRPr lang="en-US"/>
          </a:p>
        </p:txBody>
      </p:sp>
    </p:spTree>
    <p:extLst>
      <p:ext uri="{BB962C8B-B14F-4D97-AF65-F5344CB8AC3E}">
        <p14:creationId xmlns:p14="http://schemas.microsoft.com/office/powerpoint/2010/main" val="227120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678D0-BDE9-A1F1-23F1-A40B17C111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F45ED-C8CD-387F-3E2A-FDE4AE8A7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5A160-6220-231A-3E3C-B3FAF0D2ACC9}"/>
              </a:ext>
            </a:extLst>
          </p:cNvPr>
          <p:cNvSpPr>
            <a:spLocks noGrp="1"/>
          </p:cNvSpPr>
          <p:nvPr>
            <p:ph type="body" idx="1"/>
          </p:nvPr>
        </p:nvSpPr>
        <p:spPr/>
        <p:txBody>
          <a:bodyPr/>
          <a:lstStyle/>
          <a:p>
            <a:r>
              <a:rPr lang="en-US" dirty="0"/>
              <a:t>The talk points are posted on the MOA Members Only site under ADVOCACY. Log-in is required. </a:t>
            </a:r>
          </a:p>
          <a:p>
            <a:r>
              <a:rPr lang="en-US" dirty="0"/>
              <a:t>     Mississippi.aoa.org</a:t>
            </a:r>
          </a:p>
          <a:p>
            <a:r>
              <a:rPr lang="en-US" dirty="0"/>
              <a:t>     Log in</a:t>
            </a:r>
          </a:p>
          <a:p>
            <a:r>
              <a:rPr lang="en-US" dirty="0"/>
              <a:t>     Member Center drop down</a:t>
            </a:r>
          </a:p>
          <a:p>
            <a:r>
              <a:rPr lang="en-US" dirty="0"/>
              <a:t>     Choose ADVOCACY</a:t>
            </a:r>
          </a:p>
        </p:txBody>
      </p:sp>
      <p:sp>
        <p:nvSpPr>
          <p:cNvPr id="4" name="Slide Number Placeholder 3">
            <a:extLst>
              <a:ext uri="{FF2B5EF4-FFF2-40B4-BE49-F238E27FC236}">
                <a16:creationId xmlns:a16="http://schemas.microsoft.com/office/drawing/2014/main" id="{1C3C02BB-26FB-7539-2121-B6F8ABD6830B}"/>
              </a:ext>
            </a:extLst>
          </p:cNvPr>
          <p:cNvSpPr>
            <a:spLocks noGrp="1"/>
          </p:cNvSpPr>
          <p:nvPr>
            <p:ph type="sldNum" sz="quarter" idx="5"/>
          </p:nvPr>
        </p:nvSpPr>
        <p:spPr/>
        <p:txBody>
          <a:bodyPr/>
          <a:lstStyle/>
          <a:p>
            <a:fld id="{DE494D5B-882C-A34D-99F2-BB2AAE006C3B}" type="slidenum">
              <a:rPr lang="en-US" smtClean="0"/>
              <a:t>9</a:t>
            </a:fld>
            <a:endParaRPr lang="en-US"/>
          </a:p>
        </p:txBody>
      </p:sp>
    </p:spTree>
    <p:extLst>
      <p:ext uri="{BB962C8B-B14F-4D97-AF65-F5344CB8AC3E}">
        <p14:creationId xmlns:p14="http://schemas.microsoft.com/office/powerpoint/2010/main" val="2450876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10</a:t>
            </a:fld>
            <a:endParaRPr lang="en-US"/>
          </a:p>
        </p:txBody>
      </p:sp>
    </p:spTree>
    <p:extLst>
      <p:ext uri="{BB962C8B-B14F-4D97-AF65-F5344CB8AC3E}">
        <p14:creationId xmlns:p14="http://schemas.microsoft.com/office/powerpoint/2010/main" val="609278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494D5B-882C-A34D-99F2-BB2AAE006C3B}" type="slidenum">
              <a:rPr lang="en-US" smtClean="0"/>
              <a:t>11</a:t>
            </a:fld>
            <a:endParaRPr lang="en-US"/>
          </a:p>
        </p:txBody>
      </p:sp>
    </p:spTree>
    <p:extLst>
      <p:ext uri="{BB962C8B-B14F-4D97-AF65-F5344CB8AC3E}">
        <p14:creationId xmlns:p14="http://schemas.microsoft.com/office/powerpoint/2010/main" val="360002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3B246-EB68-BA47-8F1A-D809BC5FE10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B998E6-3F17-5A4D-B761-BD4CA896E6F0}"/>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0C69BB-DCE3-C740-A31F-1B2DD3DE37A9}"/>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a:extLst>
              <a:ext uri="{FF2B5EF4-FFF2-40B4-BE49-F238E27FC236}">
                <a16:creationId xmlns:a16="http://schemas.microsoft.com/office/drawing/2014/main" id="{F943499E-8237-C44A-86FB-9EBCE74FC4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E2DDEC-CB48-5B48-A01E-624D29404905}"/>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1674683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AB0A1-12C8-5542-BECE-683516CEB3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EF354D4-73E0-9A4B-ADFB-67B9ED0FAB4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4CC8A2-CF1A-A44B-AAC2-9AF7F067EDB8}"/>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a:extLst>
              <a:ext uri="{FF2B5EF4-FFF2-40B4-BE49-F238E27FC236}">
                <a16:creationId xmlns:a16="http://schemas.microsoft.com/office/drawing/2014/main" id="{1E1FDE85-6167-9F40-8F22-15FF55EA94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D820B-4DDD-2046-9F47-C36575DE3CCD}"/>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87548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6F2CBB-D547-854A-8A87-64A7EFE859A3}"/>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E39A79-5FB4-7E47-A603-7E9D4B8610EA}"/>
              </a:ext>
            </a:extLst>
          </p:cNvPr>
          <p:cNvSpPr>
            <a:spLocks noGrp="1"/>
          </p:cNvSpPr>
          <p:nvPr>
            <p:ph type="body" orient="vert" idx="1"/>
          </p:nvPr>
        </p:nvSpPr>
        <p:spPr>
          <a:xfrm>
            <a:off x="628651"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E7DE40-4CD8-DC4A-A2BF-7B54E1D7471C}"/>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a:extLst>
              <a:ext uri="{FF2B5EF4-FFF2-40B4-BE49-F238E27FC236}">
                <a16:creationId xmlns:a16="http://schemas.microsoft.com/office/drawing/2014/main" id="{F4BE8E10-2517-2E4D-8146-4FF5C0676F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14ECD4-3B60-8049-AA05-CDB64E853110}"/>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4162045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467-BC63-FC44-91AF-016B7D599B76}"/>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41BFA1-CCD5-8746-A15D-F9C323CE5FC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7592CC-DB33-6B4D-9DD5-19DE59B9AC16}"/>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5" name="Footer Placeholder 4">
            <a:extLst>
              <a:ext uri="{FF2B5EF4-FFF2-40B4-BE49-F238E27FC236}">
                <a16:creationId xmlns:a16="http://schemas.microsoft.com/office/drawing/2014/main" id="{B7258EE0-7452-8B49-BC20-C954C29AF5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079622-43DB-3143-BC80-7E8DE03D340B}"/>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4276853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4AD8E-7448-A94E-AA03-DF5B0FFF7E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E9121C-B96C-244E-9BBD-4AAC38065EE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7D606F-E84B-224D-8E52-CC50ECB89A64}"/>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5" name="Footer Placeholder 4">
            <a:extLst>
              <a:ext uri="{FF2B5EF4-FFF2-40B4-BE49-F238E27FC236}">
                <a16:creationId xmlns:a16="http://schemas.microsoft.com/office/drawing/2014/main" id="{D83222DE-91BB-BB4A-90A7-98C4FE425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090B9-9CC9-B84D-8D6F-75B8F8CD67F0}"/>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1336391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3A7AF-9757-964D-95F7-A6BDD390CAB7}"/>
              </a:ext>
            </a:extLst>
          </p:cNvPr>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43BC81-4F31-E94D-B6EE-7C0732A23B4F}"/>
              </a:ext>
            </a:extLst>
          </p:cNvPr>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BE40E24-47ED-3148-B88B-FBBF57A37C00}"/>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5" name="Footer Placeholder 4">
            <a:extLst>
              <a:ext uri="{FF2B5EF4-FFF2-40B4-BE49-F238E27FC236}">
                <a16:creationId xmlns:a16="http://schemas.microsoft.com/office/drawing/2014/main" id="{A88FA479-7C6C-D046-880F-5C6B4CBB9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AB1BFB-1344-C04C-A682-0296829B1068}"/>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32082388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3C980-2C7F-EF45-8117-2CCB775486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1E2EBC-9C07-D549-8317-734EE4C13309}"/>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CD314E-DD76-0840-B796-74861E73EBF0}"/>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84EA890-B6BC-814C-8C2F-54B4BF53AE77}"/>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6" name="Footer Placeholder 5">
            <a:extLst>
              <a:ext uri="{FF2B5EF4-FFF2-40B4-BE49-F238E27FC236}">
                <a16:creationId xmlns:a16="http://schemas.microsoft.com/office/drawing/2014/main" id="{E13F79C8-0C04-D549-B43D-4440DBC290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F83A62-B303-3646-B88C-13E806235EE0}"/>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3595155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E10FF-F6BB-6740-BE0F-6F9AA640A320}"/>
              </a:ext>
            </a:extLst>
          </p:cNvPr>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C323A6-2F1A-3C46-91EC-F3B53BD8D072}"/>
              </a:ext>
            </a:extLst>
          </p:cNvPr>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3C48828-401C-A044-B6B6-DED7351AF8A3}"/>
              </a:ext>
            </a:extLst>
          </p:cNvPr>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8AE661-4762-3047-923C-95FFC72468D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12B797-0F04-0747-9D7A-30C354D6D54E}"/>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F469C9-2EEB-C745-9502-5ABB2BE60F59}"/>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8" name="Footer Placeholder 7">
            <a:extLst>
              <a:ext uri="{FF2B5EF4-FFF2-40B4-BE49-F238E27FC236}">
                <a16:creationId xmlns:a16="http://schemas.microsoft.com/office/drawing/2014/main" id="{1C439B13-2BD8-4B48-BCF2-7B345780D0D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14F607-041B-784B-88A3-BA192C8F8144}"/>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751728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D7A90-48D2-494A-A828-93A9694ECF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B3275A-B11D-914C-A0C2-C9350948A069}"/>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4" name="Footer Placeholder 3">
            <a:extLst>
              <a:ext uri="{FF2B5EF4-FFF2-40B4-BE49-F238E27FC236}">
                <a16:creationId xmlns:a16="http://schemas.microsoft.com/office/drawing/2014/main" id="{4DCD1D73-F6C6-8442-865B-9509C5E2B9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1FFE39-B966-4347-A4F2-30B2DF1DC664}"/>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26635007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922A4C-5427-A74A-BB89-E8FE4425952C}"/>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3" name="Footer Placeholder 2">
            <a:extLst>
              <a:ext uri="{FF2B5EF4-FFF2-40B4-BE49-F238E27FC236}">
                <a16:creationId xmlns:a16="http://schemas.microsoft.com/office/drawing/2014/main" id="{CBEF15D3-869B-2843-89E2-35121FB7F6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BDF0E1-2883-884B-95E7-739EA9D01D47}"/>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455705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2F432-3E2A-EE43-905F-3D01A02E74B0}"/>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F528BC-C014-5747-B5B0-AB240A12CF0C}"/>
              </a:ext>
            </a:extLst>
          </p:cNvPr>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872635-FB4C-9D4A-846B-E670CDEEB55F}"/>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FE57C-AD6C-0E44-B410-F54EA4A13AC0}"/>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6" name="Footer Placeholder 5">
            <a:extLst>
              <a:ext uri="{FF2B5EF4-FFF2-40B4-BE49-F238E27FC236}">
                <a16:creationId xmlns:a16="http://schemas.microsoft.com/office/drawing/2014/main" id="{4EF7A1A4-0868-5D42-A8BA-F9885F04DF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98D426-EA0A-4449-8FF4-500F85B4FD2A}"/>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1210559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3BF00-E3C4-F449-8C20-01EA3A4739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1123E7-F32D-6242-8198-35960775DA6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AF9278-2A8B-174F-B35A-3B7699B90BF6}"/>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a:extLst>
              <a:ext uri="{FF2B5EF4-FFF2-40B4-BE49-F238E27FC236}">
                <a16:creationId xmlns:a16="http://schemas.microsoft.com/office/drawing/2014/main" id="{E972D7CC-3C77-C246-9856-689E20A9EF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2C994-86B5-474F-8FF2-BE969F4683E5}"/>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1785743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7C4C0-26A8-3D47-AFC5-9528E9D6F49E}"/>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62D6EAC-1060-AC48-B562-7F9B64642C68}"/>
              </a:ext>
            </a:extLst>
          </p:cNvPr>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5A3A3D-1227-A946-971D-FBF31686B005}"/>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20ABC8-32AC-CC4D-96B4-F018F3729C35}"/>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6" name="Footer Placeholder 5">
            <a:extLst>
              <a:ext uri="{FF2B5EF4-FFF2-40B4-BE49-F238E27FC236}">
                <a16:creationId xmlns:a16="http://schemas.microsoft.com/office/drawing/2014/main" id="{ACC6D4DA-C076-9D46-B0DA-0F4CD433C2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82FD93-12FD-EE43-91E5-78F5678373E0}"/>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2595261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90559-4C33-5245-BB45-E5750DF3AA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0745B5-D02D-9E4E-AAE9-44B3B81576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D49950-44A9-AD49-B64E-EF1D2DD87D0E}"/>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5" name="Footer Placeholder 4">
            <a:extLst>
              <a:ext uri="{FF2B5EF4-FFF2-40B4-BE49-F238E27FC236}">
                <a16:creationId xmlns:a16="http://schemas.microsoft.com/office/drawing/2014/main" id="{5B076AFF-AF88-4746-934D-7E5A87797B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8AA4B9-25EA-A14C-99CA-575EC6EDBC92}"/>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1284227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986F9E-4B6B-4F44-80D0-6D52EBC6C77A}"/>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770171-C894-D949-9137-B50575D61B92}"/>
              </a:ext>
            </a:extLst>
          </p:cNvPr>
          <p:cNvSpPr>
            <a:spLocks noGrp="1"/>
          </p:cNvSpPr>
          <p:nvPr>
            <p:ph type="body" orient="vert" idx="1"/>
          </p:nvPr>
        </p:nvSpPr>
        <p:spPr>
          <a:xfrm>
            <a:off x="628651"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0E00F1-577A-E742-9E46-F69CFD3147C2}"/>
              </a:ext>
            </a:extLst>
          </p:cNvPr>
          <p:cNvSpPr>
            <a:spLocks noGrp="1"/>
          </p:cNvSpPr>
          <p:nvPr>
            <p:ph type="dt" sz="half" idx="10"/>
          </p:nvPr>
        </p:nvSpPr>
        <p:spPr/>
        <p:txBody>
          <a:bodyPr/>
          <a:lstStyle/>
          <a:p>
            <a:fld id="{B5B9B083-168D-5E43-A9F1-B1B04AC274C2}" type="datetimeFigureOut">
              <a:rPr lang="en-US" smtClean="0"/>
              <a:t>1/26/2026</a:t>
            </a:fld>
            <a:endParaRPr lang="en-US"/>
          </a:p>
        </p:txBody>
      </p:sp>
      <p:sp>
        <p:nvSpPr>
          <p:cNvPr id="5" name="Footer Placeholder 4">
            <a:extLst>
              <a:ext uri="{FF2B5EF4-FFF2-40B4-BE49-F238E27FC236}">
                <a16:creationId xmlns:a16="http://schemas.microsoft.com/office/drawing/2014/main" id="{99B77EA0-068F-7349-922F-71B9E2612A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33956-B947-E242-9F26-B00C591A0E8C}"/>
              </a:ext>
            </a:extLst>
          </p:cNvPr>
          <p:cNvSpPr>
            <a:spLocks noGrp="1"/>
          </p:cNvSpPr>
          <p:nvPr>
            <p:ph type="sldNum" sz="quarter" idx="12"/>
          </p:nvPr>
        </p:nvSpPr>
        <p:spPr/>
        <p:txBody>
          <a:bodyPr/>
          <a:lstStyle/>
          <a:p>
            <a:fld id="{EF5FEE81-F355-CF4B-8F9D-31B3FEE462BF}" type="slidenum">
              <a:rPr lang="en-US" smtClean="0"/>
              <a:t>‹#›</a:t>
            </a:fld>
            <a:endParaRPr lang="en-US"/>
          </a:p>
        </p:txBody>
      </p:sp>
    </p:spTree>
    <p:extLst>
      <p:ext uri="{BB962C8B-B14F-4D97-AF65-F5344CB8AC3E}">
        <p14:creationId xmlns:p14="http://schemas.microsoft.com/office/powerpoint/2010/main" val="1681727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5EBC6-F075-8B44-8BC9-34113B856650}"/>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4BBEFCE-681D-DB47-8AB0-93279CFDB983}"/>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8BCAB4-61A0-E645-8BC0-D0239092F289}"/>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5" name="Footer Placeholder 4">
            <a:extLst>
              <a:ext uri="{FF2B5EF4-FFF2-40B4-BE49-F238E27FC236}">
                <a16:creationId xmlns:a16="http://schemas.microsoft.com/office/drawing/2014/main" id="{C8EDEFC4-2015-C641-87A6-A9FDA3C42FF3}"/>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98B6AC7-3C95-3846-B6FF-9085FF8F8A43}"/>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24211914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8EAEF-9CB3-DF4E-9368-91B3762FF3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B92C81-2E3B-3B4F-B6F3-0DEA54987523}"/>
              </a:ext>
            </a:extLst>
          </p:cNvPr>
          <p:cNvSpPr>
            <a:spLocks noGrp="1"/>
          </p:cNvSpPr>
          <p:nvPr>
            <p:ph idx="1"/>
          </p:nvPr>
        </p:nvSpPr>
        <p:spPr>
          <a:xfrm>
            <a:off x="628650" y="1825625"/>
            <a:ext cx="7886700" cy="375221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B3940C-4959-6A4A-977C-3880EE25371A}"/>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5" name="Footer Placeholder 4">
            <a:extLst>
              <a:ext uri="{FF2B5EF4-FFF2-40B4-BE49-F238E27FC236}">
                <a16:creationId xmlns:a16="http://schemas.microsoft.com/office/drawing/2014/main" id="{40BAF176-756A-5A48-80E9-7A51E0F858AC}"/>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99D5F94-2114-2B4A-A765-220F9BA52A1F}"/>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2818909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05DD0-A052-CA4C-934A-E1B6D9076DA7}"/>
              </a:ext>
            </a:extLst>
          </p:cNvPr>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BB9B80-A66B-9A4D-BFED-4A9F74D4C7A1}"/>
              </a:ext>
            </a:extLst>
          </p:cNvPr>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5BB12F6-D436-C94E-B179-37DA32EB616A}"/>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5" name="Footer Placeholder 4">
            <a:extLst>
              <a:ext uri="{FF2B5EF4-FFF2-40B4-BE49-F238E27FC236}">
                <a16:creationId xmlns:a16="http://schemas.microsoft.com/office/drawing/2014/main" id="{0659BA05-CACF-CE4A-BDF7-3E89AFC5AF92}"/>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20EDD0F-6A01-8248-8C2E-B1AFC17CF31B}"/>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362931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D0E37-5D39-AA41-831C-ADC9B9EB17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B8509B-F042-7741-82FF-1473F911B348}"/>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FD7014-4D75-5946-966E-1EEBF1CFF2D8}"/>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1407E8-2355-4C48-8141-E83562F0B36C}"/>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6" name="Footer Placeholder 5">
            <a:extLst>
              <a:ext uri="{FF2B5EF4-FFF2-40B4-BE49-F238E27FC236}">
                <a16:creationId xmlns:a16="http://schemas.microsoft.com/office/drawing/2014/main" id="{1B8738EF-C734-324A-8680-F5C08A6D8467}"/>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E864347-179E-0F47-8F91-DD44797E4801}"/>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13406106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290DE-9B32-0D43-AF29-AC517CDD5447}"/>
              </a:ext>
            </a:extLst>
          </p:cNvPr>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7ED3FE-7F5C-CD40-B0DB-45DE15914AD1}"/>
              </a:ext>
            </a:extLst>
          </p:cNvPr>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E05B8AE-2AB7-E449-B58A-309C882A2897}"/>
              </a:ext>
            </a:extLst>
          </p:cNvPr>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89F7B8-B2B7-A643-BB6C-908AE0E6226E}"/>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3C7BCBA-6CD0-6546-99F9-9475FE4CF5AA}"/>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32EA59-F337-AE4C-AB1B-17FB087C91CC}"/>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8" name="Footer Placeholder 7">
            <a:extLst>
              <a:ext uri="{FF2B5EF4-FFF2-40B4-BE49-F238E27FC236}">
                <a16:creationId xmlns:a16="http://schemas.microsoft.com/office/drawing/2014/main" id="{75D46765-DE9C-E046-8EE8-CA74025B3DA0}"/>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8BE46A4F-FD79-C24F-813D-58DAEA706D17}"/>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41738005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818F1-6126-D542-A653-84D6590E28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C06383-58B3-6B41-AF66-57A484CBB32A}"/>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4" name="Footer Placeholder 3">
            <a:extLst>
              <a:ext uri="{FF2B5EF4-FFF2-40B4-BE49-F238E27FC236}">
                <a16:creationId xmlns:a16="http://schemas.microsoft.com/office/drawing/2014/main" id="{30C8A8AD-5C68-6546-BA0E-2B28FD91AE23}"/>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EE740986-9C87-8B4F-86E1-FCCF58E4D9F6}"/>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2448706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6050D7-69B3-4C4C-88D0-D7459C7E2828}"/>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3" name="Footer Placeholder 2">
            <a:extLst>
              <a:ext uri="{FF2B5EF4-FFF2-40B4-BE49-F238E27FC236}">
                <a16:creationId xmlns:a16="http://schemas.microsoft.com/office/drawing/2014/main" id="{25D91A8E-4BEC-784C-A350-A8EA1CEB2D89}"/>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20AB6A7-FD98-6946-B170-2F8DD5725C7C}"/>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3422991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8F8D4-5F09-E84A-A5DF-7F12362E8BDB}"/>
              </a:ext>
            </a:extLst>
          </p:cNvPr>
          <p:cNvSpPr>
            <a:spLocks noGrp="1"/>
          </p:cNvSpPr>
          <p:nvPr>
            <p:ph type="title"/>
          </p:nvPr>
        </p:nvSpPr>
        <p:spPr>
          <a:xfrm>
            <a:off x="623888" y="1709740"/>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FA76ED-D446-9C42-B9EE-0C70132D1F87}"/>
              </a:ext>
            </a:extLst>
          </p:cNvPr>
          <p:cNvSpPr>
            <a:spLocks noGrp="1"/>
          </p:cNvSpPr>
          <p:nvPr>
            <p:ph type="body" idx="1"/>
          </p:nvPr>
        </p:nvSpPr>
        <p:spPr>
          <a:xfrm>
            <a:off x="623888" y="4589465"/>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5802ADF-A77C-A940-A98C-7456955329F8}"/>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a:extLst>
              <a:ext uri="{FF2B5EF4-FFF2-40B4-BE49-F238E27FC236}">
                <a16:creationId xmlns:a16="http://schemas.microsoft.com/office/drawing/2014/main" id="{69B83E1B-86D4-4142-98B5-8DE06E760D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BCB36D-AAF6-6D42-B640-911627F35A15}"/>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38792687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46037-D220-414C-8423-D2B03BCF9BAB}"/>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10D418B-7D71-7749-A093-8DAC2A4921BE}"/>
              </a:ext>
            </a:extLst>
          </p:cNvPr>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4D0E28-A73A-E041-83B3-24FD76197CBC}"/>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35C60C-0E65-1049-A92F-C57BB1294C23}"/>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6" name="Footer Placeholder 5">
            <a:extLst>
              <a:ext uri="{FF2B5EF4-FFF2-40B4-BE49-F238E27FC236}">
                <a16:creationId xmlns:a16="http://schemas.microsoft.com/office/drawing/2014/main" id="{4B5D6490-2C15-E246-B2B5-8771C2A6F4F6}"/>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B56A713-E483-A64C-8C8A-965E48AB4C62}"/>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2642168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CCD3-2BF3-6E4A-B4F9-61B361B5A987}"/>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DE39A2-1E72-524E-8F34-2CD1F3F6977B}"/>
              </a:ext>
            </a:extLst>
          </p:cNvPr>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8599F0-C416-DF4B-A40B-1EE263317471}"/>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397BB82-7248-EE49-973D-F00B51A15A93}"/>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6" name="Footer Placeholder 5">
            <a:extLst>
              <a:ext uri="{FF2B5EF4-FFF2-40B4-BE49-F238E27FC236}">
                <a16:creationId xmlns:a16="http://schemas.microsoft.com/office/drawing/2014/main" id="{DA130883-D8AD-CA45-A032-E88104FBE800}"/>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EE2838B-C0B9-564E-817C-B49C0F3D4826}"/>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3141517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8D204-FA7F-1F40-A1C7-3396D21DFA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95A991-EEAE-9C4D-B762-F7E1C108DA0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5C7AA0-A216-C142-A586-E41905145D94}"/>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5" name="Footer Placeholder 4">
            <a:extLst>
              <a:ext uri="{FF2B5EF4-FFF2-40B4-BE49-F238E27FC236}">
                <a16:creationId xmlns:a16="http://schemas.microsoft.com/office/drawing/2014/main" id="{73071DA4-7B5D-264C-932F-9B2F771C9707}"/>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828FB91-26D3-964C-87BD-F2603E49DBE6}"/>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1816739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932A02-4815-FF44-8506-9AEB38030BA2}"/>
              </a:ext>
            </a:extLst>
          </p:cNvPr>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11DC984-8172-B245-A899-AAB85D090370}"/>
              </a:ext>
            </a:extLst>
          </p:cNvPr>
          <p:cNvSpPr>
            <a:spLocks noGrp="1"/>
          </p:cNvSpPr>
          <p:nvPr>
            <p:ph type="body" orient="vert" idx="1"/>
          </p:nvPr>
        </p:nvSpPr>
        <p:spPr>
          <a:xfrm>
            <a:off x="628651"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8044CD-3F8E-AF45-A846-EB7ECF3F88EE}"/>
              </a:ext>
            </a:extLst>
          </p:cNvPr>
          <p:cNvSpPr>
            <a:spLocks noGrp="1"/>
          </p:cNvSpPr>
          <p:nvPr>
            <p:ph type="dt" sz="half" idx="10"/>
          </p:nvPr>
        </p:nvSpPr>
        <p:spPr>
          <a:xfrm>
            <a:off x="628650" y="6356352"/>
            <a:ext cx="2057400" cy="365125"/>
          </a:xfrm>
          <a:prstGeom prst="rect">
            <a:avLst/>
          </a:prstGeom>
        </p:spPr>
        <p:txBody>
          <a:bodyPr/>
          <a:lstStyle/>
          <a:p>
            <a:fld id="{8E1987CC-B825-3143-8134-53866F9FAC0E}" type="datetimeFigureOut">
              <a:rPr lang="en-US" smtClean="0"/>
              <a:t>1/26/2026</a:t>
            </a:fld>
            <a:endParaRPr lang="en-US"/>
          </a:p>
        </p:txBody>
      </p:sp>
      <p:sp>
        <p:nvSpPr>
          <p:cNvPr id="5" name="Footer Placeholder 4">
            <a:extLst>
              <a:ext uri="{FF2B5EF4-FFF2-40B4-BE49-F238E27FC236}">
                <a16:creationId xmlns:a16="http://schemas.microsoft.com/office/drawing/2014/main" id="{F8174BD5-E8DF-CD4C-9A75-B713C12F10A1}"/>
              </a:ext>
            </a:extLst>
          </p:cNvPr>
          <p:cNvSpPr>
            <a:spLocks noGrp="1"/>
          </p:cNvSpPr>
          <p:nvPr>
            <p:ph type="ftr" sz="quarter" idx="11"/>
          </p:nvPr>
        </p:nvSpPr>
        <p:spPr>
          <a:xfrm>
            <a:off x="3028950" y="6356352"/>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5544068-1A78-2245-BEBE-13B24D972D9E}"/>
              </a:ext>
            </a:extLst>
          </p:cNvPr>
          <p:cNvSpPr>
            <a:spLocks noGrp="1"/>
          </p:cNvSpPr>
          <p:nvPr>
            <p:ph type="sldNum" sz="quarter" idx="12"/>
          </p:nvPr>
        </p:nvSpPr>
        <p:spPr>
          <a:xfrm>
            <a:off x="6457950" y="6356352"/>
            <a:ext cx="2057400" cy="365125"/>
          </a:xfrm>
          <a:prstGeom prst="rect">
            <a:avLst/>
          </a:prstGeom>
        </p:spPr>
        <p:txBody>
          <a:bodyPr/>
          <a:lstStyle/>
          <a:p>
            <a:fld id="{65CCE9EA-F9FA-3145-BE8A-3526B644EC3F}" type="slidenum">
              <a:rPr lang="en-US" smtClean="0"/>
              <a:t>‹#›</a:t>
            </a:fld>
            <a:endParaRPr lang="en-US"/>
          </a:p>
        </p:txBody>
      </p:sp>
    </p:spTree>
    <p:extLst>
      <p:ext uri="{BB962C8B-B14F-4D97-AF65-F5344CB8AC3E}">
        <p14:creationId xmlns:p14="http://schemas.microsoft.com/office/powerpoint/2010/main" val="37263528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4113899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3482897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26636467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D1E523-2E72-BF4C-9B74-38027E20838F}" type="datetimeFigureOut">
              <a:rPr lang="en-US" smtClean="0"/>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7423886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D1E523-2E72-BF4C-9B74-38027E20838F}" type="datetimeFigureOut">
              <a:rPr lang="en-US" smtClean="0"/>
              <a:t>1/26/2026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42294736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9D1E523-2E72-BF4C-9B74-38027E20838F}" type="datetimeFigureOut">
              <a:rPr lang="en-US" smtClean="0"/>
              <a:t>1/26/2026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2239365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C7F91-D948-4C41-8158-9CB3FF1048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201686-163B-1E4A-BCF2-19FA8ADD2277}"/>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19C3E6-92F5-2A4D-B7D5-821D0A21A2D2}"/>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0CDF9B-2647-884F-B981-23C126B9EB29}"/>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6" name="Footer Placeholder 5">
            <a:extLst>
              <a:ext uri="{FF2B5EF4-FFF2-40B4-BE49-F238E27FC236}">
                <a16:creationId xmlns:a16="http://schemas.microsoft.com/office/drawing/2014/main" id="{F930F499-A2CC-8F4F-B6DD-17E7506BBD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D3C5FB-C127-B74D-B868-B291AB5BEBC8}"/>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37124439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D1E523-2E72-BF4C-9B74-38027E20838F}" type="datetimeFigureOut">
              <a:rPr lang="en-US" smtClean="0"/>
              <a:t>1/26/2026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30697666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D1E523-2E72-BF4C-9B74-38027E20838F}" type="datetimeFigureOut">
              <a:rPr lang="en-US" smtClean="0"/>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1912930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D1E523-2E72-BF4C-9B74-38027E20838F}" type="datetimeFigureOut">
              <a:rPr lang="en-US" smtClean="0"/>
              <a:t>1/26/2026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42463660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35563418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D1E523-2E72-BF4C-9B74-38027E20838F}" type="datetimeFigureOut">
              <a:rPr lang="en-US" smtClean="0"/>
              <a:t>1/26/2026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3663191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2DE58-172D-7D4A-AE2F-18E1FCD6241D}"/>
              </a:ext>
            </a:extLst>
          </p:cNvPr>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7FA705-29B8-DD41-AF35-4DA0261C0EC4}"/>
              </a:ext>
            </a:extLst>
          </p:cNvPr>
          <p:cNvSpPr>
            <a:spLocks noGrp="1"/>
          </p:cNvSpPr>
          <p:nvPr>
            <p:ph type="body" idx="1"/>
          </p:nvPr>
        </p:nvSpPr>
        <p:spPr>
          <a:xfrm>
            <a:off x="630239"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5D5478E-F208-0A43-B340-92F6B770EC5C}"/>
              </a:ext>
            </a:extLst>
          </p:cNvPr>
          <p:cNvSpPr>
            <a:spLocks noGrp="1"/>
          </p:cNvSpPr>
          <p:nvPr>
            <p:ph sz="half" idx="2"/>
          </p:nvPr>
        </p:nvSpPr>
        <p:spPr>
          <a:xfrm>
            <a:off x="630239"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DB2AB3-5615-4841-96C9-88B28BF80BC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904304E-9693-B44D-8C53-D137CA910CC7}"/>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3AF0FF-8022-EF47-B2DA-EB5CBA250F2B}"/>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8" name="Footer Placeholder 7">
            <a:extLst>
              <a:ext uri="{FF2B5EF4-FFF2-40B4-BE49-F238E27FC236}">
                <a16:creationId xmlns:a16="http://schemas.microsoft.com/office/drawing/2014/main" id="{7209C84A-8541-7349-A5CB-EA8FF62290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6EC0A7-B69A-954C-85E9-13CA692D1321}"/>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1626722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7E62C-BB81-884D-A821-36F97E031A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A876EC-C25A-514B-A104-6CB2FC3C63D3}"/>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4" name="Footer Placeholder 3">
            <a:extLst>
              <a:ext uri="{FF2B5EF4-FFF2-40B4-BE49-F238E27FC236}">
                <a16:creationId xmlns:a16="http://schemas.microsoft.com/office/drawing/2014/main" id="{66776079-BA5D-4D47-8091-AEEB253CE2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575DE41-06DF-4B4A-A17F-DF61A85F3273}"/>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2110003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342104-5F5B-1C40-A11A-84236B6E9AB1}"/>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3" name="Footer Placeholder 2">
            <a:extLst>
              <a:ext uri="{FF2B5EF4-FFF2-40B4-BE49-F238E27FC236}">
                <a16:creationId xmlns:a16="http://schemas.microsoft.com/office/drawing/2014/main" id="{EBE42A1A-AD68-454C-B4C1-F1865910D4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2CD6A7-5CBB-0C40-9526-D3BE7B108A52}"/>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2913455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93050-93A2-E345-BCA7-702428E4E2AC}"/>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2A1D92-4AF2-304A-9337-51A7F2DF4AE1}"/>
              </a:ext>
            </a:extLst>
          </p:cNvPr>
          <p:cNvSpPr>
            <a:spLocks noGrp="1"/>
          </p:cNvSpPr>
          <p:nvPr>
            <p:ph idx="1"/>
          </p:nvPr>
        </p:nvSpPr>
        <p:spPr>
          <a:xfrm>
            <a:off x="3887788" y="987427"/>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2D2286-55F4-AF44-BD6B-2A7104345EE9}"/>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65C6F1A-92F6-1E4A-96ED-A8A7A9FBADEE}"/>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6" name="Footer Placeholder 5">
            <a:extLst>
              <a:ext uri="{FF2B5EF4-FFF2-40B4-BE49-F238E27FC236}">
                <a16:creationId xmlns:a16="http://schemas.microsoft.com/office/drawing/2014/main" id="{716A1DCB-63A8-E440-B988-31B7BF328E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782ECC-6F79-4149-BDC5-3F65699AEAD3}"/>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1943398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E7A87-AAAD-114A-8E71-E0EE4911BBFC}"/>
              </a:ext>
            </a:extLst>
          </p:cNvPr>
          <p:cNvSpPr>
            <a:spLocks noGrp="1"/>
          </p:cNvSpPr>
          <p:nvPr>
            <p:ph type="title"/>
          </p:nvPr>
        </p:nvSpPr>
        <p:spPr>
          <a:xfrm>
            <a:off x="630239"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85D93F1-B795-D84B-8E33-4CA951C21C7E}"/>
              </a:ext>
            </a:extLst>
          </p:cNvPr>
          <p:cNvSpPr>
            <a:spLocks noGrp="1"/>
          </p:cNvSpPr>
          <p:nvPr>
            <p:ph type="pic" idx="1"/>
          </p:nvPr>
        </p:nvSpPr>
        <p:spPr>
          <a:xfrm>
            <a:off x="3887788" y="987427"/>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2B961B3-00F8-B647-9580-AB4BC86CEA04}"/>
              </a:ext>
            </a:extLst>
          </p:cNvPr>
          <p:cNvSpPr>
            <a:spLocks noGrp="1"/>
          </p:cNvSpPr>
          <p:nvPr>
            <p:ph type="body" sz="half" idx="2"/>
          </p:nvPr>
        </p:nvSpPr>
        <p:spPr>
          <a:xfrm>
            <a:off x="630239"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E6C2E1-CA54-894E-88E2-575662312552}"/>
              </a:ext>
            </a:extLst>
          </p:cNvPr>
          <p:cNvSpPr>
            <a:spLocks noGrp="1"/>
          </p:cNvSpPr>
          <p:nvPr>
            <p:ph type="dt" sz="half" idx="10"/>
          </p:nvPr>
        </p:nvSpPr>
        <p:spPr/>
        <p:txBody>
          <a:bodyPr/>
          <a:lstStyle/>
          <a:p>
            <a:fld id="{19D1E523-2E72-BF4C-9B74-38027E20838F}" type="datetimeFigureOut">
              <a:rPr lang="en-US" smtClean="0"/>
              <a:t>1/26/2026</a:t>
            </a:fld>
            <a:endParaRPr lang="en-US"/>
          </a:p>
        </p:txBody>
      </p:sp>
      <p:sp>
        <p:nvSpPr>
          <p:cNvPr id="6" name="Footer Placeholder 5">
            <a:extLst>
              <a:ext uri="{FF2B5EF4-FFF2-40B4-BE49-F238E27FC236}">
                <a16:creationId xmlns:a16="http://schemas.microsoft.com/office/drawing/2014/main" id="{61862332-572E-884D-B1BE-F2B86A1625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34BCE6-127E-4A4A-B2B1-8EB960E79FA7}"/>
              </a:ext>
            </a:extLst>
          </p:cNvPr>
          <p:cNvSpPr>
            <a:spLocks noGrp="1"/>
          </p:cNvSpPr>
          <p:nvPr>
            <p:ph type="sldNum" sz="quarter" idx="12"/>
          </p:nvPr>
        </p:nvSpPr>
        <p:spPr/>
        <p:txBody>
          <a:bodyPr/>
          <a:lstStyle/>
          <a:p>
            <a:fld id="{54C34420-2B93-444F-9F94-0CC972B12483}" type="slidenum">
              <a:rPr lang="en-US" smtClean="0"/>
              <a:t>‹#›</a:t>
            </a:fld>
            <a:endParaRPr lang="en-US"/>
          </a:p>
        </p:txBody>
      </p:sp>
    </p:spTree>
    <p:extLst>
      <p:ext uri="{BB962C8B-B14F-4D97-AF65-F5344CB8AC3E}">
        <p14:creationId xmlns:p14="http://schemas.microsoft.com/office/powerpoint/2010/main" val="48055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40E6AA-5545-A14E-8FE6-E9E65A5526FA}"/>
              </a:ext>
            </a:extLst>
          </p:cNvPr>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16BA931-8DB7-D84B-B687-774E505D9F1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8BDEA65-3A5B-0F45-89EA-4677340453AD}"/>
              </a:ext>
            </a:extLst>
          </p:cNvPr>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1E523-2E72-BF4C-9B74-38027E20838F}" type="datetimeFigureOut">
              <a:rPr lang="en-US" smtClean="0"/>
              <a:t>1/26/2026</a:t>
            </a:fld>
            <a:endParaRPr lang="en-US"/>
          </a:p>
        </p:txBody>
      </p:sp>
      <p:sp>
        <p:nvSpPr>
          <p:cNvPr id="5" name="Footer Placeholder 4">
            <a:extLst>
              <a:ext uri="{FF2B5EF4-FFF2-40B4-BE49-F238E27FC236}">
                <a16:creationId xmlns:a16="http://schemas.microsoft.com/office/drawing/2014/main" id="{D2001A29-7568-2B4E-BA7D-009F49096814}"/>
              </a:ext>
            </a:extLst>
          </p:cNvPr>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75C5C0-BF78-4044-AF06-5F4E39E3F2DC}"/>
              </a:ext>
            </a:extLst>
          </p:cNvPr>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C34420-2B93-444F-9F94-0CC972B12483}"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63D0111B-61BC-DD42-82C8-607EA8AE8FE0}"/>
              </a:ext>
            </a:extLst>
          </p:cNvPr>
          <p:cNvPicPr>
            <a:picLocks noChangeAspect="1"/>
          </p:cNvPicPr>
          <p:nvPr userDrawn="1"/>
        </p:nvPicPr>
        <p:blipFill rotWithShape="1">
          <a:blip r:embed="rId13">
            <a:alphaModFix amt="18000"/>
          </a:blip>
          <a:srcRect l="36858" t="19355" r="30929" b="22290"/>
          <a:stretch/>
        </p:blipFill>
        <p:spPr>
          <a:xfrm>
            <a:off x="1207184" y="-593396"/>
            <a:ext cx="7028993" cy="7958270"/>
          </a:xfrm>
          <a:prstGeom prst="rect">
            <a:avLst/>
          </a:prstGeom>
          <a:effectLst>
            <a:outerShdw blurRad="50800" dist="38100" dir="2700000" algn="tl" rotWithShape="0">
              <a:schemeClr val="bg2">
                <a:alpha val="40000"/>
              </a:schemeClr>
            </a:outerShdw>
          </a:effectLst>
        </p:spPr>
      </p:pic>
    </p:spTree>
    <p:extLst>
      <p:ext uri="{BB962C8B-B14F-4D97-AF65-F5344CB8AC3E}">
        <p14:creationId xmlns:p14="http://schemas.microsoft.com/office/powerpoint/2010/main" val="37376225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200" b="1" i="0" kern="1200">
          <a:solidFill>
            <a:srgbClr val="414042"/>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b="0" i="0" kern="1200">
          <a:solidFill>
            <a:srgbClr val="41404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b="0" i="0" kern="1200">
          <a:solidFill>
            <a:srgbClr val="41404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rgbClr val="41404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41404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41404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385483-7D0F-1545-9CE2-4CF3198DEFE2}"/>
              </a:ext>
            </a:extLst>
          </p:cNvPr>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DB2DB4-AF48-B14E-96AE-1C14E88829E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26C2441-E4B2-E846-9F64-4E5BC89F5290}"/>
              </a:ext>
            </a:extLst>
          </p:cNvPr>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B9B083-168D-5E43-A9F1-B1B04AC274C2}" type="datetimeFigureOut">
              <a:rPr lang="en-US" smtClean="0"/>
              <a:t>1/26/2026</a:t>
            </a:fld>
            <a:endParaRPr lang="en-US"/>
          </a:p>
        </p:txBody>
      </p:sp>
      <p:sp>
        <p:nvSpPr>
          <p:cNvPr id="5" name="Footer Placeholder 4">
            <a:extLst>
              <a:ext uri="{FF2B5EF4-FFF2-40B4-BE49-F238E27FC236}">
                <a16:creationId xmlns:a16="http://schemas.microsoft.com/office/drawing/2014/main" id="{3BDE2E82-B581-7048-8B3A-15F299B18C43}"/>
              </a:ext>
            </a:extLst>
          </p:cNvPr>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421AC0-6D75-7B44-BE66-DE94AAC56FD0}"/>
              </a:ext>
            </a:extLst>
          </p:cNvPr>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5FEE81-F355-CF4B-8F9D-31B3FEE462BF}" type="slidenum">
              <a:rPr lang="en-US" smtClean="0"/>
              <a:t>‹#›</a:t>
            </a:fld>
            <a:endParaRPr lang="en-US"/>
          </a:p>
        </p:txBody>
      </p:sp>
    </p:spTree>
    <p:extLst>
      <p:ext uri="{BB962C8B-B14F-4D97-AF65-F5344CB8AC3E}">
        <p14:creationId xmlns:p14="http://schemas.microsoft.com/office/powerpoint/2010/main" val="386599524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F6D980-07F5-B545-8ACD-23AD5581A78A}"/>
              </a:ext>
            </a:extLst>
          </p:cNvPr>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B9243C9-9A9D-E44F-A408-66E16C00CF0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a:extLst>
              <a:ext uri="{FF2B5EF4-FFF2-40B4-BE49-F238E27FC236}">
                <a16:creationId xmlns:a16="http://schemas.microsoft.com/office/drawing/2014/main" id="{CD53C084-66CA-6945-9F8F-DB2028718AAA}"/>
              </a:ext>
            </a:extLst>
          </p:cNvPr>
          <p:cNvGrpSpPr>
            <a:grpSpLocks noChangeAspect="1"/>
          </p:cNvGrpSpPr>
          <p:nvPr userDrawn="1"/>
        </p:nvGrpSpPr>
        <p:grpSpPr>
          <a:xfrm>
            <a:off x="628650" y="5571173"/>
            <a:ext cx="548640" cy="605790"/>
            <a:chOff x="412750" y="3996686"/>
            <a:chExt cx="1159390" cy="1280160"/>
          </a:xfrm>
        </p:grpSpPr>
        <p:sp>
          <p:nvSpPr>
            <p:cNvPr id="8" name="Rectangle 7">
              <a:extLst>
                <a:ext uri="{FF2B5EF4-FFF2-40B4-BE49-F238E27FC236}">
                  <a16:creationId xmlns:a16="http://schemas.microsoft.com/office/drawing/2014/main" id="{14E0D4FE-7242-0F49-8504-D02BC2AC6A4B}"/>
                </a:ext>
              </a:extLst>
            </p:cNvPr>
            <p:cNvSpPr/>
            <p:nvPr userDrawn="1"/>
          </p:nvSpPr>
          <p:spPr>
            <a:xfrm>
              <a:off x="412750" y="3996686"/>
              <a:ext cx="1159390" cy="1279834"/>
            </a:xfrm>
            <a:prstGeom prst="rect">
              <a:avLst/>
            </a:prstGeom>
            <a:solidFill>
              <a:srgbClr val="0565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descr="A close up of a sign&#10;&#10;Description automatically generated">
              <a:extLst>
                <a:ext uri="{FF2B5EF4-FFF2-40B4-BE49-F238E27FC236}">
                  <a16:creationId xmlns:a16="http://schemas.microsoft.com/office/drawing/2014/main" id="{A8C9A316-855B-7A45-A008-51F29C33EBE7}"/>
                </a:ext>
              </a:extLst>
            </p:cNvPr>
            <p:cNvPicPr>
              <a:picLocks noChangeAspect="1"/>
            </p:cNvPicPr>
            <p:nvPr userDrawn="1"/>
          </p:nvPicPr>
          <p:blipFill rotWithShape="1">
            <a:blip r:embed="rId13"/>
            <a:srcRect l="37222" t="21290" r="30778" b="22177"/>
            <a:stretch/>
          </p:blipFill>
          <p:spPr>
            <a:xfrm>
              <a:off x="412750" y="3996686"/>
              <a:ext cx="1159390" cy="1280160"/>
            </a:xfrm>
            <a:prstGeom prst="rect">
              <a:avLst/>
            </a:prstGeom>
          </p:spPr>
        </p:pic>
      </p:grpSp>
    </p:spTree>
    <p:extLst>
      <p:ext uri="{BB962C8B-B14F-4D97-AF65-F5344CB8AC3E}">
        <p14:creationId xmlns:p14="http://schemas.microsoft.com/office/powerpoint/2010/main" val="16501564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ct val="90000"/>
        </a:lnSpc>
        <a:spcBef>
          <a:spcPct val="0"/>
        </a:spcBef>
        <a:buNone/>
        <a:defRPr sz="3200" b="1" i="0" kern="1200" spc="0">
          <a:solidFill>
            <a:srgbClr val="414042"/>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b="0" i="0" kern="1200">
          <a:solidFill>
            <a:srgbClr val="41404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b="0" i="0" kern="1200">
          <a:solidFill>
            <a:srgbClr val="41404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rgbClr val="41404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41404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41404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D1E523-2E72-BF4C-9B74-38027E20838F}" type="datetimeFigureOut">
              <a:rPr lang="en-US" smtClean="0"/>
              <a:t>1/26/2026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C34420-2B93-444F-9F94-0CC972B12483}" type="slidenum">
              <a:rPr lang="en-US" smtClean="0"/>
              <a:t>‹#›</a:t>
            </a:fld>
            <a:endParaRPr lang="en-US"/>
          </a:p>
        </p:txBody>
      </p:sp>
    </p:spTree>
    <p:extLst>
      <p:ext uri="{BB962C8B-B14F-4D97-AF65-F5344CB8AC3E}">
        <p14:creationId xmlns:p14="http://schemas.microsoft.com/office/powerpoint/2010/main" val="27307498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CDF59B0-3298-984D-BB48-0060A464C63A}"/>
              </a:ext>
            </a:extLst>
          </p:cNvPr>
          <p:cNvGrpSpPr/>
          <p:nvPr/>
        </p:nvGrpSpPr>
        <p:grpSpPr>
          <a:xfrm>
            <a:off x="2905751" y="-128650"/>
            <a:ext cx="6238249" cy="7384312"/>
            <a:chOff x="2899614" y="-109729"/>
            <a:chExt cx="6244395" cy="7628152"/>
          </a:xfrm>
        </p:grpSpPr>
        <p:pic>
          <p:nvPicPr>
            <p:cNvPr id="5" name="Picture 4">
              <a:extLst>
                <a:ext uri="{FF2B5EF4-FFF2-40B4-BE49-F238E27FC236}">
                  <a16:creationId xmlns:a16="http://schemas.microsoft.com/office/drawing/2014/main" id="{62945CB2-18E2-E840-AE8F-A4A9FB3B23B3}"/>
                </a:ext>
              </a:extLst>
            </p:cNvPr>
            <p:cNvPicPr>
              <a:picLocks noChangeAspect="1"/>
            </p:cNvPicPr>
            <p:nvPr/>
          </p:nvPicPr>
          <p:blipFill rotWithShape="1">
            <a:blip r:embed="rId2">
              <a:alphaModFix amt="50000"/>
            </a:blip>
            <a:srcRect l="36413" r="33699" b="18234"/>
            <a:stretch/>
          </p:blipFill>
          <p:spPr>
            <a:xfrm>
              <a:off x="2944371" y="-109729"/>
              <a:ext cx="6199638" cy="7628152"/>
            </a:xfrm>
            <a:prstGeom prst="rect">
              <a:avLst/>
            </a:prstGeom>
          </p:spPr>
        </p:pic>
        <p:sp>
          <p:nvSpPr>
            <p:cNvPr id="6" name="Rectangle 5">
              <a:extLst>
                <a:ext uri="{FF2B5EF4-FFF2-40B4-BE49-F238E27FC236}">
                  <a16:creationId xmlns:a16="http://schemas.microsoft.com/office/drawing/2014/main" id="{52AFBF66-108F-2C46-85CA-B73D55BC73BE}"/>
                </a:ext>
              </a:extLst>
            </p:cNvPr>
            <p:cNvSpPr/>
            <p:nvPr/>
          </p:nvSpPr>
          <p:spPr>
            <a:xfrm>
              <a:off x="2899614" y="1719072"/>
              <a:ext cx="438912" cy="3438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Oval 8">
            <a:extLst>
              <a:ext uri="{FF2B5EF4-FFF2-40B4-BE49-F238E27FC236}">
                <a16:creationId xmlns:a16="http://schemas.microsoft.com/office/drawing/2014/main" id="{95D2CBF2-A42E-094D-9912-64E1FD32EFC1}"/>
              </a:ext>
            </a:extLst>
          </p:cNvPr>
          <p:cNvSpPr>
            <a:spLocks noChangeAspect="1"/>
          </p:cNvSpPr>
          <p:nvPr/>
        </p:nvSpPr>
        <p:spPr>
          <a:xfrm>
            <a:off x="5218771" y="2286000"/>
            <a:ext cx="2286000" cy="2286000"/>
          </a:xfrm>
          <a:prstGeom prst="ellipse">
            <a:avLst/>
          </a:prstGeom>
          <a:solidFill>
            <a:srgbClr val="7DBC9C">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9675A746-E70F-5B4F-A9DE-37A39C53B800}"/>
              </a:ext>
            </a:extLst>
          </p:cNvPr>
          <p:cNvGrpSpPr/>
          <p:nvPr/>
        </p:nvGrpSpPr>
        <p:grpSpPr>
          <a:xfrm>
            <a:off x="0" y="0"/>
            <a:ext cx="6291072" cy="6858000"/>
            <a:chOff x="1041" y="0"/>
            <a:chExt cx="6291072" cy="6858000"/>
          </a:xfrm>
        </p:grpSpPr>
        <p:sp>
          <p:nvSpPr>
            <p:cNvPr id="8" name="Rectangle 7">
              <a:extLst>
                <a:ext uri="{FF2B5EF4-FFF2-40B4-BE49-F238E27FC236}">
                  <a16:creationId xmlns:a16="http://schemas.microsoft.com/office/drawing/2014/main" id="{B006D989-41D5-6C4C-A911-5B40EF0C4C5D}"/>
                </a:ext>
              </a:extLst>
            </p:cNvPr>
            <p:cNvSpPr/>
            <p:nvPr/>
          </p:nvSpPr>
          <p:spPr>
            <a:xfrm>
              <a:off x="1041" y="0"/>
              <a:ext cx="6291072" cy="6858000"/>
            </a:xfrm>
            <a:prstGeom prst="rect">
              <a:avLst/>
            </a:prstGeom>
            <a:solidFill>
              <a:srgbClr val="05657C">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4A3DBC6-1001-764F-9E58-CE069D31AC00}"/>
                </a:ext>
              </a:extLst>
            </p:cNvPr>
            <p:cNvSpPr txBox="1"/>
            <p:nvPr/>
          </p:nvSpPr>
          <p:spPr>
            <a:xfrm>
              <a:off x="292608" y="1435817"/>
              <a:ext cx="3621025" cy="1077218"/>
            </a:xfrm>
            <a:prstGeom prst="rect">
              <a:avLst/>
            </a:prstGeom>
            <a:noFill/>
          </p:spPr>
          <p:txBody>
            <a:bodyPr wrap="square" rtlCol="0">
              <a:spAutoFit/>
            </a:bodyPr>
            <a:lstStyle/>
            <a:p>
              <a:pPr algn="ctr"/>
              <a:r>
                <a:rPr lang="en-US" sz="3200" b="1" dirty="0">
                  <a:solidFill>
                    <a:schemeClr val="bg1"/>
                  </a:solidFill>
                  <a:latin typeface="Roboto" panose="02000000000000000000" pitchFamily="2" charset="0"/>
                  <a:ea typeface="Roboto" panose="02000000000000000000" pitchFamily="2" charset="0"/>
                </a:rPr>
                <a:t>2026</a:t>
              </a:r>
            </a:p>
            <a:p>
              <a:pPr algn="ctr"/>
              <a:r>
                <a:rPr lang="en-US" sz="3200" b="1" dirty="0">
                  <a:solidFill>
                    <a:schemeClr val="bg1"/>
                  </a:solidFill>
                  <a:latin typeface="Roboto" panose="02000000000000000000" pitchFamily="2" charset="0"/>
                  <a:ea typeface="Roboto" panose="02000000000000000000" pitchFamily="2" charset="0"/>
                </a:rPr>
                <a:t>MOA Town Hall</a:t>
              </a:r>
            </a:p>
          </p:txBody>
        </p:sp>
        <p:pic>
          <p:nvPicPr>
            <p:cNvPr id="12" name="Picture 11">
              <a:extLst>
                <a:ext uri="{FF2B5EF4-FFF2-40B4-BE49-F238E27FC236}">
                  <a16:creationId xmlns:a16="http://schemas.microsoft.com/office/drawing/2014/main" id="{1F2D6ADC-73DD-0F49-9226-554C5E0800EF}"/>
                </a:ext>
              </a:extLst>
            </p:cNvPr>
            <p:cNvPicPr>
              <a:picLocks noChangeAspect="1"/>
            </p:cNvPicPr>
            <p:nvPr/>
          </p:nvPicPr>
          <p:blipFill>
            <a:blip r:embed="rId3"/>
            <a:stretch>
              <a:fillRect/>
            </a:stretch>
          </p:blipFill>
          <p:spPr>
            <a:xfrm>
              <a:off x="956407" y="4156733"/>
              <a:ext cx="2293426" cy="1025171"/>
            </a:xfrm>
            <a:prstGeom prst="rect">
              <a:avLst/>
            </a:prstGeom>
          </p:spPr>
        </p:pic>
      </p:grpSp>
    </p:spTree>
    <p:extLst>
      <p:ext uri="{BB962C8B-B14F-4D97-AF65-F5344CB8AC3E}">
        <p14:creationId xmlns:p14="http://schemas.microsoft.com/office/powerpoint/2010/main" val="3525703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What does the opposition say?</a:t>
            </a:r>
          </a:p>
        </p:txBody>
      </p:sp>
      <p:sp>
        <p:nvSpPr>
          <p:cNvPr id="4" name="Content Placeholder 3">
            <a:extLst>
              <a:ext uri="{FF2B5EF4-FFF2-40B4-BE49-F238E27FC236}">
                <a16:creationId xmlns:a16="http://schemas.microsoft.com/office/drawing/2014/main" id="{947DECC2-53BC-2146-87F3-10C530116ED0}"/>
              </a:ext>
            </a:extLst>
          </p:cNvPr>
          <p:cNvSpPr>
            <a:spLocks noGrp="1"/>
          </p:cNvSpPr>
          <p:nvPr>
            <p:ph idx="1"/>
          </p:nvPr>
        </p:nvSpPr>
        <p:spPr>
          <a:xfrm>
            <a:off x="950615" y="1690690"/>
            <a:ext cx="7242772" cy="3683077"/>
          </a:xfrm>
          <a:effectLst/>
        </p:spPr>
        <p:txBody>
          <a:bodyPr>
            <a:normAutofit/>
          </a:bodyPr>
          <a:lstStyle/>
          <a:p>
            <a:pPr marL="0" indent="0" algn="ctr">
              <a:buNone/>
            </a:pPr>
            <a:r>
              <a:rPr lang="en-US" sz="4000" dirty="0">
                <a:solidFill>
                  <a:schemeClr val="tx1"/>
                </a:solidFill>
              </a:rPr>
              <a:t>Jim Zieba</a:t>
            </a:r>
          </a:p>
          <a:p>
            <a:pPr marL="0" indent="0" algn="ctr">
              <a:buNone/>
            </a:pPr>
            <a:r>
              <a:rPr lang="en-US" sz="4000" dirty="0">
                <a:solidFill>
                  <a:schemeClr val="tx1"/>
                </a:solidFill>
              </a:rPr>
              <a:t>Tommy Lucas</a:t>
            </a:r>
          </a:p>
          <a:p>
            <a:pPr marL="0" indent="0" algn="ctr">
              <a:buNone/>
            </a:pPr>
            <a:endParaRPr lang="en-US" sz="2600" dirty="0">
              <a:solidFill>
                <a:schemeClr val="tx1"/>
              </a:solidFill>
            </a:endParaRPr>
          </a:p>
          <a:p>
            <a:pPr marL="0" indent="0" algn="ctr">
              <a:buNone/>
            </a:pPr>
            <a:r>
              <a:rPr lang="en-US" sz="2600" dirty="0">
                <a:solidFill>
                  <a:schemeClr val="tx1"/>
                </a:solidFill>
              </a:rPr>
              <a:t>Opposition in TX, OK, AR</a:t>
            </a:r>
          </a:p>
          <a:p>
            <a:pPr marL="0" indent="0" algn="ctr">
              <a:buNone/>
            </a:pPr>
            <a:r>
              <a:rPr lang="en-US" sz="2600" dirty="0">
                <a:solidFill>
                  <a:schemeClr val="tx1"/>
                </a:solidFill>
              </a:rPr>
              <a:t>What they said and how to counter</a:t>
            </a:r>
          </a:p>
        </p:txBody>
      </p:sp>
    </p:spTree>
    <p:extLst>
      <p:ext uri="{BB962C8B-B14F-4D97-AF65-F5344CB8AC3E}">
        <p14:creationId xmlns:p14="http://schemas.microsoft.com/office/powerpoint/2010/main" val="961379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KP Dashboard</a:t>
            </a:r>
          </a:p>
        </p:txBody>
      </p:sp>
      <p:sp>
        <p:nvSpPr>
          <p:cNvPr id="4" name="Content Placeholder 3">
            <a:extLst>
              <a:ext uri="{FF2B5EF4-FFF2-40B4-BE49-F238E27FC236}">
                <a16:creationId xmlns:a16="http://schemas.microsoft.com/office/drawing/2014/main" id="{947DECC2-53BC-2146-87F3-10C530116ED0}"/>
              </a:ext>
            </a:extLst>
          </p:cNvPr>
          <p:cNvSpPr>
            <a:spLocks noGrp="1"/>
          </p:cNvSpPr>
          <p:nvPr>
            <p:ph idx="1"/>
          </p:nvPr>
        </p:nvSpPr>
        <p:spPr>
          <a:xfrm>
            <a:off x="950615" y="1690690"/>
            <a:ext cx="7242772" cy="3683077"/>
          </a:xfrm>
          <a:effectLst/>
        </p:spPr>
        <p:txBody>
          <a:bodyPr>
            <a:normAutofit/>
          </a:bodyPr>
          <a:lstStyle/>
          <a:p>
            <a:pPr marL="0" indent="0" algn="ctr">
              <a:buClr>
                <a:schemeClr val="tx1"/>
              </a:buClr>
              <a:buNone/>
            </a:pPr>
            <a:r>
              <a:rPr lang="en-US" sz="2400" b="1" dirty="0">
                <a:solidFill>
                  <a:schemeClr val="tx1"/>
                </a:solidFill>
              </a:rPr>
              <a:t>Mallory Collins, MOA Grassroots Chair</a:t>
            </a:r>
          </a:p>
          <a:p>
            <a:pPr marL="0" indent="0">
              <a:buClr>
                <a:schemeClr val="tx1"/>
              </a:buClr>
              <a:buNone/>
            </a:pPr>
            <a:endParaRPr lang="en-US" sz="2400" b="1" dirty="0">
              <a:solidFill>
                <a:schemeClr val="tx1"/>
              </a:solidFill>
            </a:endParaRPr>
          </a:p>
          <a:p>
            <a:r>
              <a:rPr lang="en-US" sz="2400" b="1" dirty="0">
                <a:solidFill>
                  <a:schemeClr val="tx1"/>
                </a:solidFill>
              </a:rPr>
              <a:t>KP Dashboard </a:t>
            </a:r>
          </a:p>
          <a:p>
            <a:r>
              <a:rPr lang="en-US" sz="2400" b="1" dirty="0">
                <a:solidFill>
                  <a:schemeClr val="tx1"/>
                </a:solidFill>
              </a:rPr>
              <a:t>Are you a KP? How to find out</a:t>
            </a:r>
          </a:p>
          <a:p>
            <a:r>
              <a:rPr lang="en-US" sz="2400" b="1" dirty="0">
                <a:solidFill>
                  <a:schemeClr val="tx1"/>
                </a:solidFill>
              </a:rPr>
              <a:t>Responding to Texts and Emails</a:t>
            </a:r>
          </a:p>
          <a:p>
            <a:r>
              <a:rPr lang="en-US" sz="2400" b="1" dirty="0">
                <a:solidFill>
                  <a:schemeClr val="tx1"/>
                </a:solidFill>
              </a:rPr>
              <a:t>Confirming actions have been completed</a:t>
            </a:r>
          </a:p>
          <a:p>
            <a:pPr marL="0" indent="0">
              <a:buClr>
                <a:schemeClr val="tx1"/>
              </a:buClr>
              <a:buNone/>
            </a:pPr>
            <a:endParaRPr lang="en-US" sz="2400" dirty="0">
              <a:solidFill>
                <a:schemeClr val="tx1"/>
              </a:solidFill>
            </a:endParaRPr>
          </a:p>
        </p:txBody>
      </p:sp>
    </p:spTree>
    <p:extLst>
      <p:ext uri="{BB962C8B-B14F-4D97-AF65-F5344CB8AC3E}">
        <p14:creationId xmlns:p14="http://schemas.microsoft.com/office/powerpoint/2010/main" val="207819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29F953B-82F0-C324-9DF9-7AE3ED9C7CD7}"/>
              </a:ext>
            </a:extLst>
          </p:cNvPr>
          <p:cNvPicPr>
            <a:picLocks noChangeAspect="1"/>
          </p:cNvPicPr>
          <p:nvPr/>
        </p:nvPicPr>
        <p:blipFill>
          <a:blip r:embed="rId3"/>
          <a:stretch>
            <a:fillRect/>
          </a:stretch>
        </p:blipFill>
        <p:spPr>
          <a:xfrm>
            <a:off x="648346" y="-47476"/>
            <a:ext cx="6952952" cy="6952952"/>
          </a:xfrm>
          <a:prstGeom prst="rect">
            <a:avLst/>
          </a:prstGeom>
        </p:spPr>
      </p:pic>
      <p:sp>
        <p:nvSpPr>
          <p:cNvPr id="2" name="TextBox 1">
            <a:extLst>
              <a:ext uri="{FF2B5EF4-FFF2-40B4-BE49-F238E27FC236}">
                <a16:creationId xmlns:a16="http://schemas.microsoft.com/office/drawing/2014/main" id="{3FE7EDED-15B2-DE32-9EB1-DFBEF602F374}"/>
              </a:ext>
            </a:extLst>
          </p:cNvPr>
          <p:cNvSpPr txBox="1"/>
          <p:nvPr/>
        </p:nvSpPr>
        <p:spPr>
          <a:xfrm>
            <a:off x="0" y="778931"/>
            <a:ext cx="9144000" cy="1015663"/>
          </a:xfrm>
          <a:prstGeom prst="rect">
            <a:avLst/>
          </a:prstGeom>
          <a:noFill/>
        </p:spPr>
        <p:txBody>
          <a:bodyPr wrap="square" rtlCol="0">
            <a:spAutoFit/>
          </a:bodyPr>
          <a:lstStyle/>
          <a:p>
            <a:pPr algn="ctr"/>
            <a:r>
              <a:rPr lang="en-US" sz="3000" b="1" i="1" dirty="0">
                <a:latin typeface="Source Sans Pro" panose="020B0503030403020204" pitchFamily="34" charset="0"/>
                <a:ea typeface="Source Sans Pro" panose="020B0503030403020204" pitchFamily="34" charset="0"/>
              </a:rPr>
              <a:t>RESCHEDULED</a:t>
            </a:r>
          </a:p>
          <a:p>
            <a:pPr algn="ctr"/>
            <a:r>
              <a:rPr lang="en-US" sz="3000" b="1" i="1" dirty="0">
                <a:latin typeface="Source Sans Pro" panose="020B0503030403020204" pitchFamily="34" charset="0"/>
                <a:ea typeface="Source Sans Pro" panose="020B0503030403020204" pitchFamily="34" charset="0"/>
              </a:rPr>
              <a:t>TO FEBRUARY 25</a:t>
            </a:r>
            <a:r>
              <a:rPr lang="en-US" sz="3000" b="1" i="1" baseline="30000" dirty="0">
                <a:latin typeface="Source Sans Pro" panose="020B0503030403020204" pitchFamily="34" charset="0"/>
                <a:ea typeface="Source Sans Pro" panose="020B0503030403020204" pitchFamily="34" charset="0"/>
              </a:rPr>
              <a:t>TH</a:t>
            </a:r>
            <a:r>
              <a:rPr lang="en-US" sz="3000" b="1" i="1" dirty="0">
                <a:latin typeface="Source Sans Pro" panose="020B0503030403020204" pitchFamily="34" charset="0"/>
                <a:ea typeface="Source Sans Pro" panose="020B0503030403020204" pitchFamily="34" charset="0"/>
              </a:rPr>
              <a:t> </a:t>
            </a:r>
          </a:p>
        </p:txBody>
      </p:sp>
    </p:spTree>
    <p:extLst>
      <p:ext uri="{BB962C8B-B14F-4D97-AF65-F5344CB8AC3E}">
        <p14:creationId xmlns:p14="http://schemas.microsoft.com/office/powerpoint/2010/main" val="3127334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77631-E0E3-84B0-E52D-B293D0B63556}"/>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220B174-7ED0-37FA-48A6-CE1AF71B1412}"/>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AE9BFC5-B1E7-4BDE-E8AD-76D57287069C}"/>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MOA Capitol Day Agenda</a:t>
            </a:r>
            <a:br>
              <a:rPr lang="en-US" dirty="0">
                <a:solidFill>
                  <a:srgbClr val="05657C"/>
                </a:solidFill>
              </a:rPr>
            </a:br>
            <a:r>
              <a:rPr lang="en-US" dirty="0">
                <a:solidFill>
                  <a:srgbClr val="05657C"/>
                </a:solidFill>
              </a:rPr>
              <a:t>Old Capitol Inn, Jackson</a:t>
            </a:r>
          </a:p>
        </p:txBody>
      </p:sp>
      <p:sp>
        <p:nvSpPr>
          <p:cNvPr id="4" name="Content Placeholder 3">
            <a:extLst>
              <a:ext uri="{FF2B5EF4-FFF2-40B4-BE49-F238E27FC236}">
                <a16:creationId xmlns:a16="http://schemas.microsoft.com/office/drawing/2014/main" id="{CB6F36AD-3B6C-C248-B4B0-4BFC7E45B43D}"/>
              </a:ext>
            </a:extLst>
          </p:cNvPr>
          <p:cNvSpPr>
            <a:spLocks noGrp="1"/>
          </p:cNvSpPr>
          <p:nvPr>
            <p:ph idx="1"/>
          </p:nvPr>
        </p:nvSpPr>
        <p:spPr>
          <a:xfrm>
            <a:off x="628650" y="1562098"/>
            <a:ext cx="8208665" cy="4024310"/>
          </a:xfrm>
          <a:effectLst/>
        </p:spPr>
        <p:txBody>
          <a:bodyPr anchor="ctr" anchorCtr="1">
            <a:normAutofit fontScale="77500" lnSpcReduction="20000"/>
          </a:bodyPr>
          <a:lstStyle/>
          <a:p>
            <a:pPr marL="0" indent="0" algn="ctr">
              <a:buNone/>
            </a:pPr>
            <a:r>
              <a:rPr lang="en-US" sz="3000" i="1" dirty="0">
                <a:solidFill>
                  <a:schemeClr val="tx1"/>
                </a:solidFill>
              </a:rPr>
              <a:t>Wednesday, February 25 (rescheduled) </a:t>
            </a:r>
          </a:p>
          <a:p>
            <a:pPr marL="0" indent="0">
              <a:buNone/>
            </a:pPr>
            <a:r>
              <a:rPr lang="en-US" sz="3000" dirty="0">
                <a:solidFill>
                  <a:schemeClr val="tx1"/>
                </a:solidFill>
              </a:rPr>
              <a:t>8:00 – 8:15 am    …………  Gather &amp; Welcome</a:t>
            </a:r>
          </a:p>
          <a:p>
            <a:pPr marL="0" indent="0">
              <a:buNone/>
            </a:pPr>
            <a:r>
              <a:rPr lang="en-US" sz="3000" dirty="0">
                <a:solidFill>
                  <a:schemeClr val="tx1"/>
                </a:solidFill>
              </a:rPr>
              <a:t>8:15 – 10:15 am     ……….  Insurance Payers Panel </a:t>
            </a:r>
            <a:br>
              <a:rPr lang="en-US" sz="3000" dirty="0">
                <a:solidFill>
                  <a:schemeClr val="tx1"/>
                </a:solidFill>
              </a:rPr>
            </a:br>
            <a:r>
              <a:rPr lang="en-US" sz="3000" dirty="0">
                <a:solidFill>
                  <a:schemeClr val="tx1"/>
                </a:solidFill>
              </a:rPr>
              <a:t>                    (TrueCare, </a:t>
            </a:r>
            <a:r>
              <a:rPr lang="en-US" sz="3000" dirty="0" err="1">
                <a:solidFill>
                  <a:schemeClr val="tx1"/>
                </a:solidFill>
              </a:rPr>
              <a:t>Eyemed</a:t>
            </a:r>
            <a:r>
              <a:rPr lang="en-US" sz="3000" dirty="0">
                <a:solidFill>
                  <a:schemeClr val="tx1"/>
                </a:solidFill>
              </a:rPr>
              <a:t>, Gainwell, and Division of Medicaid)</a:t>
            </a:r>
          </a:p>
          <a:p>
            <a:pPr marL="0" indent="0">
              <a:buNone/>
            </a:pPr>
            <a:r>
              <a:rPr lang="en-US" sz="3000" dirty="0">
                <a:solidFill>
                  <a:schemeClr val="tx1"/>
                </a:solidFill>
              </a:rPr>
              <a:t>10:15 – 10:30 am ……         Shuttle bus to Capitol</a:t>
            </a:r>
          </a:p>
          <a:p>
            <a:pPr marL="0" indent="0">
              <a:buNone/>
            </a:pPr>
            <a:r>
              <a:rPr lang="en-US" sz="3000" dirty="0">
                <a:solidFill>
                  <a:schemeClr val="tx1"/>
                </a:solidFill>
              </a:rPr>
              <a:t>10:45 – 11:45 am  ………   Meeting with Leaders, </a:t>
            </a:r>
            <a:br>
              <a:rPr lang="en-US" sz="3000" dirty="0">
                <a:solidFill>
                  <a:schemeClr val="tx1"/>
                </a:solidFill>
              </a:rPr>
            </a:br>
            <a:r>
              <a:rPr lang="en-US" sz="3000" dirty="0">
                <a:solidFill>
                  <a:schemeClr val="tx1"/>
                </a:solidFill>
              </a:rPr>
              <a:t>                                                     Connecting with Your Legislators</a:t>
            </a:r>
          </a:p>
          <a:p>
            <a:pPr marL="0" indent="0">
              <a:buNone/>
            </a:pPr>
            <a:r>
              <a:rPr lang="en-US" sz="3000" dirty="0">
                <a:solidFill>
                  <a:schemeClr val="tx1"/>
                </a:solidFill>
              </a:rPr>
              <a:t>11:45 am – 12:00 pm …… Shuttle bus to MOA Conference</a:t>
            </a:r>
          </a:p>
          <a:p>
            <a:pPr marL="0" indent="0">
              <a:buNone/>
            </a:pPr>
            <a:r>
              <a:rPr lang="en-US" sz="3000" dirty="0">
                <a:solidFill>
                  <a:schemeClr val="tx1"/>
                </a:solidFill>
              </a:rPr>
              <a:t>12:00 – 1:30 pm  ………… Legislative Lunch Reception </a:t>
            </a:r>
          </a:p>
          <a:p>
            <a:pPr marL="0" indent="0">
              <a:buNone/>
            </a:pPr>
            <a:r>
              <a:rPr lang="en-US" sz="3000" dirty="0">
                <a:solidFill>
                  <a:schemeClr val="tx1"/>
                </a:solidFill>
              </a:rPr>
              <a:t>1:30 – 2:00 pm  …………   Leadership Optometry Meeting</a:t>
            </a:r>
          </a:p>
          <a:p>
            <a:pPr marL="0" indent="0">
              <a:buNone/>
            </a:pPr>
            <a:r>
              <a:rPr lang="en-US" sz="3000" dirty="0">
                <a:solidFill>
                  <a:schemeClr val="tx1"/>
                </a:solidFill>
              </a:rPr>
              <a:t>2:15 – 3:45 pm …………    MOA Board Metting</a:t>
            </a:r>
          </a:p>
        </p:txBody>
      </p:sp>
    </p:spTree>
    <p:extLst>
      <p:ext uri="{BB962C8B-B14F-4D97-AF65-F5344CB8AC3E}">
        <p14:creationId xmlns:p14="http://schemas.microsoft.com/office/powerpoint/2010/main" val="2029480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Q&amp;A</a:t>
            </a:r>
          </a:p>
        </p:txBody>
      </p:sp>
    </p:spTree>
    <p:extLst>
      <p:ext uri="{BB962C8B-B14F-4D97-AF65-F5344CB8AC3E}">
        <p14:creationId xmlns:p14="http://schemas.microsoft.com/office/powerpoint/2010/main" val="3717858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Welcome</a:t>
            </a:r>
          </a:p>
        </p:txBody>
      </p:sp>
      <p:sp>
        <p:nvSpPr>
          <p:cNvPr id="4" name="Content Placeholder 3">
            <a:extLst>
              <a:ext uri="{FF2B5EF4-FFF2-40B4-BE49-F238E27FC236}">
                <a16:creationId xmlns:a16="http://schemas.microsoft.com/office/drawing/2014/main" id="{947DECC2-53BC-2146-87F3-10C530116ED0}"/>
              </a:ext>
            </a:extLst>
          </p:cNvPr>
          <p:cNvSpPr>
            <a:spLocks noGrp="1"/>
          </p:cNvSpPr>
          <p:nvPr>
            <p:ph idx="1"/>
          </p:nvPr>
        </p:nvSpPr>
        <p:spPr>
          <a:xfrm>
            <a:off x="0" y="1690690"/>
            <a:ext cx="9157939" cy="3683077"/>
          </a:xfrm>
          <a:effectLst/>
        </p:spPr>
        <p:txBody>
          <a:bodyPr anchor="ctr">
            <a:normAutofit/>
          </a:bodyPr>
          <a:lstStyle/>
          <a:p>
            <a:pPr marL="0" indent="0" algn="ctr">
              <a:buNone/>
            </a:pPr>
            <a:r>
              <a:rPr lang="en-US" sz="4000" b="1" dirty="0">
                <a:solidFill>
                  <a:srgbClr val="05657C"/>
                </a:solidFill>
              </a:rPr>
              <a:t>Minh Duong, President</a:t>
            </a:r>
          </a:p>
          <a:p>
            <a:pPr marL="0" indent="0" algn="ctr">
              <a:buNone/>
            </a:pPr>
            <a:r>
              <a:rPr lang="en-US" sz="4000" b="1" dirty="0">
                <a:solidFill>
                  <a:srgbClr val="05657C"/>
                </a:solidFill>
              </a:rPr>
              <a:t>Evan Stout, Legislative Chair</a:t>
            </a:r>
            <a:endParaRPr lang="en-US" sz="4000" dirty="0">
              <a:solidFill>
                <a:srgbClr val="05657C"/>
              </a:solidFill>
            </a:endParaRPr>
          </a:p>
        </p:txBody>
      </p:sp>
    </p:spTree>
    <p:extLst>
      <p:ext uri="{BB962C8B-B14F-4D97-AF65-F5344CB8AC3E}">
        <p14:creationId xmlns:p14="http://schemas.microsoft.com/office/powerpoint/2010/main" val="2255104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5306330"/>
          </a:xfrm>
          <a:effectLst>
            <a:outerShdw blurRad="50800" dist="38100" dir="2700000" algn="tl" rotWithShape="0">
              <a:schemeClr val="bg2">
                <a:lumMod val="50000"/>
                <a:alpha val="40000"/>
              </a:schemeClr>
            </a:outerShdw>
          </a:effectLst>
        </p:spPr>
        <p:txBody>
          <a:bodyPr>
            <a:noAutofit/>
          </a:bodyPr>
          <a:lstStyle/>
          <a:p>
            <a:r>
              <a:rPr lang="en-US" sz="4000" dirty="0">
                <a:solidFill>
                  <a:srgbClr val="05657C"/>
                </a:solidFill>
              </a:rPr>
              <a:t>Vision Care Plan (VCP) </a:t>
            </a:r>
            <a:br>
              <a:rPr lang="en-US" sz="4000" dirty="0">
                <a:solidFill>
                  <a:srgbClr val="05657C"/>
                </a:solidFill>
              </a:rPr>
            </a:br>
            <a:r>
              <a:rPr lang="en-US" sz="4000" dirty="0">
                <a:solidFill>
                  <a:srgbClr val="05657C"/>
                </a:solidFill>
              </a:rPr>
              <a:t>vs </a:t>
            </a:r>
            <a:br>
              <a:rPr lang="en-US" sz="4000" dirty="0">
                <a:solidFill>
                  <a:srgbClr val="05657C"/>
                </a:solidFill>
              </a:rPr>
            </a:br>
            <a:r>
              <a:rPr lang="en-US" sz="4000" dirty="0">
                <a:solidFill>
                  <a:srgbClr val="05657C"/>
                </a:solidFill>
              </a:rPr>
              <a:t>Vision Benefit Manager (VBM) </a:t>
            </a:r>
            <a:br>
              <a:rPr lang="en-US" sz="4000" dirty="0">
                <a:solidFill>
                  <a:srgbClr val="05657C"/>
                </a:solidFill>
              </a:rPr>
            </a:br>
            <a:br>
              <a:rPr lang="en-US" sz="4000" dirty="0">
                <a:solidFill>
                  <a:srgbClr val="05657C"/>
                </a:solidFill>
              </a:rPr>
            </a:br>
            <a:r>
              <a:rPr lang="en-US" sz="4000" dirty="0">
                <a:solidFill>
                  <a:srgbClr val="05657C"/>
                </a:solidFill>
              </a:rPr>
              <a:t>(in Mississippi)</a:t>
            </a:r>
          </a:p>
        </p:txBody>
      </p:sp>
    </p:spTree>
    <p:extLst>
      <p:ext uri="{BB962C8B-B14F-4D97-AF65-F5344CB8AC3E}">
        <p14:creationId xmlns:p14="http://schemas.microsoft.com/office/powerpoint/2010/main" val="3262045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Current Bills as Introduced</a:t>
            </a:r>
          </a:p>
        </p:txBody>
      </p:sp>
      <p:sp>
        <p:nvSpPr>
          <p:cNvPr id="4" name="Content Placeholder 3">
            <a:extLst>
              <a:ext uri="{FF2B5EF4-FFF2-40B4-BE49-F238E27FC236}">
                <a16:creationId xmlns:a16="http://schemas.microsoft.com/office/drawing/2014/main" id="{947DECC2-53BC-2146-87F3-10C530116ED0}"/>
              </a:ext>
            </a:extLst>
          </p:cNvPr>
          <p:cNvSpPr>
            <a:spLocks noGrp="1"/>
          </p:cNvSpPr>
          <p:nvPr>
            <p:ph idx="1"/>
          </p:nvPr>
        </p:nvSpPr>
        <p:spPr>
          <a:xfrm>
            <a:off x="257175" y="1690690"/>
            <a:ext cx="4314825" cy="3683077"/>
          </a:xfrm>
          <a:effectLst/>
        </p:spPr>
        <p:txBody>
          <a:bodyPr numCol="1">
            <a:normAutofit/>
          </a:bodyPr>
          <a:lstStyle/>
          <a:p>
            <a:pPr marL="0" indent="0">
              <a:buNone/>
            </a:pPr>
            <a:r>
              <a:rPr lang="en-US" sz="2600" b="1" dirty="0">
                <a:solidFill>
                  <a:schemeClr val="tx1"/>
                </a:solidFill>
              </a:rPr>
              <a:t>HB 1328</a:t>
            </a:r>
          </a:p>
          <a:p>
            <a:pPr marL="0" indent="0">
              <a:buNone/>
            </a:pPr>
            <a:r>
              <a:rPr lang="en-US" sz="2100" dirty="0">
                <a:solidFill>
                  <a:schemeClr val="tx1"/>
                </a:solidFill>
              </a:rPr>
              <a:t>Sponsor: Rep. Hank Zuber (Coast)</a:t>
            </a:r>
          </a:p>
          <a:p>
            <a:pPr marL="0" indent="0">
              <a:buNone/>
            </a:pPr>
            <a:r>
              <a:rPr lang="en-US" sz="2100" dirty="0">
                <a:solidFill>
                  <a:schemeClr val="tx1"/>
                </a:solidFill>
              </a:rPr>
              <a:t>Referred to Insurance</a:t>
            </a:r>
          </a:p>
          <a:p>
            <a:pPr marL="0" indent="0">
              <a:buNone/>
            </a:pPr>
            <a:r>
              <a:rPr lang="en-US" sz="2100" dirty="0">
                <a:solidFill>
                  <a:schemeClr val="tx1"/>
                </a:solidFill>
              </a:rPr>
              <a:t>Chair Jerry Turner, Vice Chair Arnold</a:t>
            </a:r>
          </a:p>
          <a:p>
            <a:pPr marL="0" indent="0">
              <a:buNone/>
            </a:pPr>
            <a:r>
              <a:rPr lang="en-US" sz="1800" dirty="0">
                <a:solidFill>
                  <a:schemeClr val="tx1"/>
                </a:solidFill>
              </a:rPr>
              <a:t>Anthony, Banks, Bell 65</a:t>
            </a:r>
            <a:r>
              <a:rPr lang="en-US" sz="1800" baseline="30000" dirty="0">
                <a:solidFill>
                  <a:schemeClr val="tx1"/>
                </a:solidFill>
              </a:rPr>
              <a:t>th</a:t>
            </a:r>
            <a:r>
              <a:rPr lang="en-US" sz="1800" dirty="0">
                <a:solidFill>
                  <a:schemeClr val="tx1"/>
                </a:solidFill>
              </a:rPr>
              <a:t>, Boyd 37</a:t>
            </a:r>
            <a:r>
              <a:rPr lang="en-US" sz="1800" baseline="30000" dirty="0">
                <a:solidFill>
                  <a:schemeClr val="tx1"/>
                </a:solidFill>
              </a:rPr>
              <a:t>th</a:t>
            </a:r>
            <a:r>
              <a:rPr lang="en-US" sz="1800" dirty="0">
                <a:solidFill>
                  <a:schemeClr val="tx1"/>
                </a:solidFill>
              </a:rPr>
              <a:t>, Burch, Denton, Deweese, Eubanks, Fondren, Ford 54</a:t>
            </a:r>
            <a:r>
              <a:rPr lang="en-US" sz="1800" baseline="30000" dirty="0">
                <a:solidFill>
                  <a:schemeClr val="tx1"/>
                </a:solidFill>
              </a:rPr>
              <a:t>th</a:t>
            </a:r>
            <a:r>
              <a:rPr lang="en-US" sz="1800" dirty="0">
                <a:solidFill>
                  <a:schemeClr val="tx1"/>
                </a:solidFill>
              </a:rPr>
              <a:t>, Hale, Harness, Hawkins, Hines, McKnight, Shanks, Steverson, Yancey, Zuber</a:t>
            </a:r>
          </a:p>
        </p:txBody>
      </p:sp>
      <p:sp>
        <p:nvSpPr>
          <p:cNvPr id="2" name="Content Placeholder 3">
            <a:extLst>
              <a:ext uri="{FF2B5EF4-FFF2-40B4-BE49-F238E27FC236}">
                <a16:creationId xmlns:a16="http://schemas.microsoft.com/office/drawing/2014/main" id="{91E2C086-1E71-9FA2-2791-BEAFCE160AF1}"/>
              </a:ext>
            </a:extLst>
          </p:cNvPr>
          <p:cNvSpPr txBox="1">
            <a:spLocks/>
          </p:cNvSpPr>
          <p:nvPr/>
        </p:nvSpPr>
        <p:spPr>
          <a:xfrm>
            <a:off x="4672014" y="1690689"/>
            <a:ext cx="4214812" cy="3683077"/>
          </a:xfrm>
          <a:prstGeom prst="rect">
            <a:avLst/>
          </a:prstGeom>
          <a:effectLst/>
        </p:spPr>
        <p:txBody>
          <a:bodyPr vert="horz" lIns="91440" tIns="45720" rIns="91440" bIns="45720" numCol="1" rtlCol="0">
            <a:normAutofit/>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b="0" i="0" kern="1200">
                <a:solidFill>
                  <a:srgbClr val="41404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b="0" i="0" kern="1200">
                <a:solidFill>
                  <a:srgbClr val="41404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000" b="0" i="0" kern="1200">
                <a:solidFill>
                  <a:srgbClr val="41404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41404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b="0" i="0" kern="1200">
                <a:solidFill>
                  <a:srgbClr val="41404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dirty="0">
                <a:solidFill>
                  <a:schemeClr val="tx1"/>
                </a:solidFill>
              </a:rPr>
              <a:t>SB 2703</a:t>
            </a:r>
          </a:p>
          <a:p>
            <a:pPr marL="0" indent="0">
              <a:buFont typeface="Arial" panose="020B0604020202020204" pitchFamily="34" charset="0"/>
              <a:buNone/>
            </a:pPr>
            <a:r>
              <a:rPr lang="en-US" sz="2100" dirty="0">
                <a:solidFill>
                  <a:schemeClr val="tx1"/>
                </a:solidFill>
              </a:rPr>
              <a:t>Sponsor: Sen. Walter Michel (Metro)</a:t>
            </a:r>
          </a:p>
          <a:p>
            <a:pPr marL="0" indent="0">
              <a:buFont typeface="Arial" panose="020B0604020202020204" pitchFamily="34" charset="0"/>
              <a:buNone/>
            </a:pPr>
            <a:r>
              <a:rPr lang="en-US" sz="2100" dirty="0">
                <a:solidFill>
                  <a:schemeClr val="tx1"/>
                </a:solidFill>
              </a:rPr>
              <a:t>Referred to Insurance</a:t>
            </a:r>
          </a:p>
          <a:p>
            <a:pPr marL="0" indent="0">
              <a:buFont typeface="Arial" panose="020B0604020202020204" pitchFamily="34" charset="0"/>
              <a:buNone/>
            </a:pPr>
            <a:r>
              <a:rPr lang="en-US" sz="2100" dirty="0">
                <a:solidFill>
                  <a:schemeClr val="tx1"/>
                </a:solidFill>
              </a:rPr>
              <a:t>Chair Walter Michel, Vice Chair Scott DeLano</a:t>
            </a:r>
          </a:p>
          <a:p>
            <a:pPr marL="0" indent="0">
              <a:buFont typeface="Arial" panose="020B0604020202020204" pitchFamily="34" charset="0"/>
              <a:buNone/>
            </a:pPr>
            <a:r>
              <a:rPr lang="en-US" sz="1800" dirty="0">
                <a:solidFill>
                  <a:schemeClr val="tx1"/>
                </a:solidFill>
              </a:rPr>
              <a:t>Bradford Blackmon; Dennis </a:t>
            </a:r>
            <a:r>
              <a:rPr lang="en-US" sz="1800" dirty="0" err="1">
                <a:solidFill>
                  <a:schemeClr val="tx1"/>
                </a:solidFill>
              </a:rPr>
              <a:t>DeBar</a:t>
            </a:r>
            <a:r>
              <a:rPr lang="en-US" sz="1800" dirty="0">
                <a:solidFill>
                  <a:schemeClr val="tx1"/>
                </a:solidFill>
              </a:rPr>
              <a:t>, Jr.; Hillman Frazier; Chris Johnson; Dean Kirby; Michael McLendon; Chad McMahan; Brian Rhodes; Benjamin Suber; Joseph Thomas; Chuck Younger</a:t>
            </a:r>
          </a:p>
        </p:txBody>
      </p:sp>
    </p:spTree>
    <p:extLst>
      <p:ext uri="{BB962C8B-B14F-4D97-AF65-F5344CB8AC3E}">
        <p14:creationId xmlns:p14="http://schemas.microsoft.com/office/powerpoint/2010/main" val="2102110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D3042-61D3-0726-B041-49CEE2EBF55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D8536E0-878E-52F6-26A4-BCF713055A5F}"/>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06A3945-CCF6-3F64-FFB6-183A033B6E88}"/>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Why did we introduce this legislation?</a:t>
            </a:r>
          </a:p>
        </p:txBody>
      </p:sp>
      <p:sp>
        <p:nvSpPr>
          <p:cNvPr id="4" name="Content Placeholder 3">
            <a:extLst>
              <a:ext uri="{FF2B5EF4-FFF2-40B4-BE49-F238E27FC236}">
                <a16:creationId xmlns:a16="http://schemas.microsoft.com/office/drawing/2014/main" id="{F27B4F43-9AF6-38B2-226C-0EA8A80CBCE9}"/>
              </a:ext>
            </a:extLst>
          </p:cNvPr>
          <p:cNvSpPr>
            <a:spLocks noGrp="1"/>
          </p:cNvSpPr>
          <p:nvPr>
            <p:ph idx="1"/>
          </p:nvPr>
        </p:nvSpPr>
        <p:spPr>
          <a:xfrm>
            <a:off x="628650" y="1957387"/>
            <a:ext cx="7886700" cy="3541285"/>
          </a:xfrm>
          <a:effectLst/>
        </p:spPr>
        <p:txBody>
          <a:bodyPr>
            <a:normAutofit/>
          </a:bodyPr>
          <a:lstStyle/>
          <a:p>
            <a:endParaRPr lang="en-US" sz="1800" dirty="0">
              <a:solidFill>
                <a:schemeClr val="tx1"/>
              </a:solidFill>
            </a:endParaRPr>
          </a:p>
          <a:p>
            <a:pPr marL="0" indent="0">
              <a:buNone/>
            </a:pPr>
            <a:r>
              <a:rPr lang="en-US" sz="2600" dirty="0">
                <a:solidFill>
                  <a:schemeClr val="tx1"/>
                </a:solidFill>
              </a:rPr>
              <a:t>We are working to stop vision plan abuse and harmful impact on practices and patients. VCPs are desperately trying to stop the growing momentum for nationwide legislative, regulatory and government oversight solutions to address their abuses and harmful impact on practices and patients.</a:t>
            </a:r>
          </a:p>
        </p:txBody>
      </p:sp>
    </p:spTree>
    <p:extLst>
      <p:ext uri="{BB962C8B-B14F-4D97-AF65-F5344CB8AC3E}">
        <p14:creationId xmlns:p14="http://schemas.microsoft.com/office/powerpoint/2010/main" val="2087266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173632"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What do these bills cover?</a:t>
            </a:r>
          </a:p>
        </p:txBody>
      </p:sp>
      <p:sp>
        <p:nvSpPr>
          <p:cNvPr id="4" name="Content Placeholder 3">
            <a:extLst>
              <a:ext uri="{FF2B5EF4-FFF2-40B4-BE49-F238E27FC236}">
                <a16:creationId xmlns:a16="http://schemas.microsoft.com/office/drawing/2014/main" id="{947DECC2-53BC-2146-87F3-10C530116ED0}"/>
              </a:ext>
            </a:extLst>
          </p:cNvPr>
          <p:cNvSpPr>
            <a:spLocks noGrp="1"/>
          </p:cNvSpPr>
          <p:nvPr>
            <p:ph idx="1"/>
          </p:nvPr>
        </p:nvSpPr>
        <p:spPr>
          <a:xfrm>
            <a:off x="628651" y="1651501"/>
            <a:ext cx="7691484" cy="3847171"/>
          </a:xfrm>
          <a:effectLst/>
        </p:spPr>
        <p:txBody>
          <a:bodyPr>
            <a:normAutofit/>
          </a:bodyPr>
          <a:lstStyle/>
          <a:p>
            <a:endParaRPr lang="en-US" sz="1800" dirty="0">
              <a:solidFill>
                <a:schemeClr val="tx1"/>
              </a:solidFill>
            </a:endParaRPr>
          </a:p>
          <a:p>
            <a:r>
              <a:rPr lang="en-US" sz="2400" dirty="0">
                <a:solidFill>
                  <a:schemeClr val="tx1"/>
                </a:solidFill>
              </a:rPr>
              <a:t>Pretty much everything and the kitchen sink</a:t>
            </a:r>
          </a:p>
          <a:p>
            <a:r>
              <a:rPr lang="en-US" sz="2400" dirty="0">
                <a:solidFill>
                  <a:schemeClr val="tx1"/>
                </a:solidFill>
              </a:rPr>
              <a:t>It allows patients to select the provider and materials they prefer</a:t>
            </a:r>
          </a:p>
          <a:p>
            <a:r>
              <a:rPr lang="en-US" sz="2400" dirty="0">
                <a:solidFill>
                  <a:schemeClr val="tx1"/>
                </a:solidFill>
              </a:rPr>
              <a:t>It regulates VCPs to provide fair reimbursement, terms, and conditions.</a:t>
            </a:r>
          </a:p>
          <a:p>
            <a:r>
              <a:rPr lang="en-US" sz="2400" dirty="0">
                <a:solidFill>
                  <a:schemeClr val="tx1"/>
                </a:solidFill>
              </a:rPr>
              <a:t>It enhances patient choice.</a:t>
            </a:r>
          </a:p>
          <a:p>
            <a:r>
              <a:rPr lang="en-US" sz="2400" dirty="0">
                <a:solidFill>
                  <a:schemeClr val="tx1"/>
                </a:solidFill>
              </a:rPr>
              <a:t>This bill builds parameters on what is /is not allowed in a contract with a vision care provider.</a:t>
            </a:r>
          </a:p>
        </p:txBody>
      </p:sp>
    </p:spTree>
    <p:extLst>
      <p:ext uri="{BB962C8B-B14F-4D97-AF65-F5344CB8AC3E}">
        <p14:creationId xmlns:p14="http://schemas.microsoft.com/office/powerpoint/2010/main" val="300876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D7E43-2B5B-A54D-7B20-5C099CF830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B072DA-C11C-C1BD-655E-07C055DC04E2}"/>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dirty="0">
                <a:solidFill>
                  <a:srgbClr val="05657C"/>
                </a:solidFill>
              </a:rPr>
              <a:t>What do these bills cover?</a:t>
            </a:r>
          </a:p>
        </p:txBody>
      </p:sp>
      <p:sp>
        <p:nvSpPr>
          <p:cNvPr id="4" name="Content Placeholder 3">
            <a:extLst>
              <a:ext uri="{FF2B5EF4-FFF2-40B4-BE49-F238E27FC236}">
                <a16:creationId xmlns:a16="http://schemas.microsoft.com/office/drawing/2014/main" id="{DC0D5E49-0F84-91F8-2EAE-A63C2A2AEB64}"/>
              </a:ext>
            </a:extLst>
          </p:cNvPr>
          <p:cNvSpPr>
            <a:spLocks noGrp="1"/>
          </p:cNvSpPr>
          <p:nvPr>
            <p:ph idx="1"/>
          </p:nvPr>
        </p:nvSpPr>
        <p:spPr>
          <a:xfrm>
            <a:off x="628651" y="1651501"/>
            <a:ext cx="7691484" cy="3847171"/>
          </a:xfrm>
          <a:effectLst/>
        </p:spPr>
        <p:txBody>
          <a:bodyPr>
            <a:normAutofit/>
          </a:bodyPr>
          <a:lstStyle/>
          <a:p>
            <a:endParaRPr lang="en-US" sz="1800" dirty="0">
              <a:solidFill>
                <a:schemeClr val="tx1"/>
              </a:solidFill>
            </a:endParaRPr>
          </a:p>
          <a:p>
            <a:r>
              <a:rPr lang="en-US" sz="2600" dirty="0">
                <a:solidFill>
                  <a:schemeClr val="tx1"/>
                </a:solidFill>
              </a:rPr>
              <a:t>This bill fosters the doctor-patient relationship by eliminating contract provisions that…</a:t>
            </a:r>
          </a:p>
          <a:p>
            <a:endParaRPr lang="en-US" sz="2600" dirty="0">
              <a:solidFill>
                <a:schemeClr val="tx1"/>
              </a:solidFill>
            </a:endParaRPr>
          </a:p>
          <a:p>
            <a:r>
              <a:rPr lang="en-US" sz="2600" dirty="0">
                <a:solidFill>
                  <a:schemeClr val="tx1"/>
                </a:solidFill>
              </a:rPr>
              <a:t>In addition to contracts…</a:t>
            </a:r>
          </a:p>
        </p:txBody>
      </p:sp>
    </p:spTree>
    <p:extLst>
      <p:ext uri="{BB962C8B-B14F-4D97-AF65-F5344CB8AC3E}">
        <p14:creationId xmlns:p14="http://schemas.microsoft.com/office/powerpoint/2010/main" val="83286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0AB3364-1E53-464C-9261-DCF538141D64}"/>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3D6772A-3093-3B48-8C87-522755B4EA39}"/>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sz="2600" dirty="0">
                <a:solidFill>
                  <a:srgbClr val="05657C"/>
                </a:solidFill>
              </a:rPr>
              <a:t>MOA Talk Points and Resources</a:t>
            </a:r>
          </a:p>
        </p:txBody>
      </p:sp>
      <p:sp>
        <p:nvSpPr>
          <p:cNvPr id="4" name="Content Placeholder 3">
            <a:extLst>
              <a:ext uri="{FF2B5EF4-FFF2-40B4-BE49-F238E27FC236}">
                <a16:creationId xmlns:a16="http://schemas.microsoft.com/office/drawing/2014/main" id="{947DECC2-53BC-2146-87F3-10C530116ED0}"/>
              </a:ext>
            </a:extLst>
          </p:cNvPr>
          <p:cNvSpPr>
            <a:spLocks noGrp="1"/>
          </p:cNvSpPr>
          <p:nvPr>
            <p:ph idx="1"/>
          </p:nvPr>
        </p:nvSpPr>
        <p:spPr>
          <a:xfrm>
            <a:off x="1293542" y="1526598"/>
            <a:ext cx="6700668" cy="4795180"/>
          </a:xfrm>
          <a:effectLst/>
        </p:spPr>
        <p:txBody>
          <a:bodyPr anchor="ctr" anchorCtr="1">
            <a:normAutofit/>
          </a:bodyPr>
          <a:lstStyle/>
          <a:p>
            <a:pPr marL="0" indent="0">
              <a:buNone/>
            </a:pPr>
            <a:r>
              <a:rPr lang="en-US" sz="2400" dirty="0">
                <a:solidFill>
                  <a:schemeClr val="tx1"/>
                </a:solidFill>
              </a:rPr>
              <a:t>Talk Points that include:</a:t>
            </a:r>
          </a:p>
          <a:p>
            <a:r>
              <a:rPr lang="en-US" sz="2400" dirty="0">
                <a:solidFill>
                  <a:schemeClr val="tx1"/>
                </a:solidFill>
              </a:rPr>
              <a:t>What is a VCP</a:t>
            </a:r>
          </a:p>
          <a:p>
            <a:r>
              <a:rPr lang="en-US" sz="2400" dirty="0">
                <a:solidFill>
                  <a:schemeClr val="tx1"/>
                </a:solidFill>
              </a:rPr>
              <a:t>How do VCPs treat pts and doctors unfairly</a:t>
            </a:r>
          </a:p>
          <a:p>
            <a:r>
              <a:rPr lang="en-US" sz="2400" dirty="0">
                <a:solidFill>
                  <a:schemeClr val="tx1"/>
                </a:solidFill>
              </a:rPr>
              <a:t>Why we are working on this legislation</a:t>
            </a:r>
          </a:p>
          <a:p>
            <a:r>
              <a:rPr lang="en-US" sz="2400" dirty="0">
                <a:solidFill>
                  <a:schemeClr val="tx1"/>
                </a:solidFill>
              </a:rPr>
              <a:t>How it works</a:t>
            </a:r>
          </a:p>
          <a:p>
            <a:r>
              <a:rPr lang="en-US" sz="2400" dirty="0">
                <a:solidFill>
                  <a:schemeClr val="tx1"/>
                </a:solidFill>
              </a:rPr>
              <a:t>What the opposition will say</a:t>
            </a:r>
          </a:p>
          <a:p>
            <a:pPr marL="0" indent="0">
              <a:buNone/>
            </a:pPr>
            <a:endParaRPr lang="en-US" sz="2400" dirty="0">
              <a:solidFill>
                <a:schemeClr val="tx1"/>
              </a:solidFill>
            </a:endParaRPr>
          </a:p>
          <a:p>
            <a:pPr marL="0" indent="0">
              <a:buNone/>
            </a:pPr>
            <a:r>
              <a:rPr lang="en-US" sz="2400" dirty="0">
                <a:solidFill>
                  <a:schemeClr val="tx1"/>
                </a:solidFill>
              </a:rPr>
              <a:t>How to use talk points with your legislators</a:t>
            </a:r>
          </a:p>
          <a:p>
            <a:pPr marL="0" indent="0">
              <a:buNone/>
            </a:pPr>
            <a:r>
              <a:rPr lang="en-US" sz="2400" dirty="0">
                <a:solidFill>
                  <a:schemeClr val="tx1"/>
                </a:solidFill>
              </a:rPr>
              <a:t>HB and SB as introduced</a:t>
            </a:r>
          </a:p>
        </p:txBody>
      </p:sp>
    </p:spTree>
    <p:extLst>
      <p:ext uri="{BB962C8B-B14F-4D97-AF65-F5344CB8AC3E}">
        <p14:creationId xmlns:p14="http://schemas.microsoft.com/office/powerpoint/2010/main" val="2753328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F7573-073E-4EC2-A8ED-71ED60F15AA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1937E25-1186-EDAA-FD88-DE393F6AAD9E}"/>
              </a:ext>
            </a:extLst>
          </p:cNvPr>
          <p:cNvSpPr/>
          <p:nvPr/>
        </p:nvSpPr>
        <p:spPr>
          <a:xfrm>
            <a:off x="1271239" y="1616927"/>
            <a:ext cx="6601522" cy="3847171"/>
          </a:xfrm>
          <a:prstGeom prst="rect">
            <a:avLst/>
          </a:prstGeom>
          <a:solidFill>
            <a:schemeClr val="bg1">
              <a:lumMod val="95000"/>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6890A26-2BB5-059D-88BC-1F7D0C7D8EA0}"/>
              </a:ext>
            </a:extLst>
          </p:cNvPr>
          <p:cNvSpPr>
            <a:spLocks noGrp="1"/>
          </p:cNvSpPr>
          <p:nvPr>
            <p:ph type="title"/>
          </p:nvPr>
        </p:nvSpPr>
        <p:spPr>
          <a:xfrm>
            <a:off x="628650" y="365127"/>
            <a:ext cx="7886700" cy="1325563"/>
          </a:xfrm>
          <a:effectLst>
            <a:outerShdw blurRad="50800" dist="38100" dir="2700000" algn="tl" rotWithShape="0">
              <a:schemeClr val="bg2">
                <a:lumMod val="50000"/>
                <a:alpha val="40000"/>
              </a:schemeClr>
            </a:outerShdw>
          </a:effectLst>
        </p:spPr>
        <p:txBody>
          <a:bodyPr/>
          <a:lstStyle/>
          <a:p>
            <a:r>
              <a:rPr lang="en-US" sz="2600" dirty="0">
                <a:solidFill>
                  <a:srgbClr val="05657C"/>
                </a:solidFill>
              </a:rPr>
              <a:t>Using Talk Points with your Legislators</a:t>
            </a:r>
          </a:p>
        </p:txBody>
      </p:sp>
      <p:sp>
        <p:nvSpPr>
          <p:cNvPr id="4" name="Content Placeholder 3">
            <a:extLst>
              <a:ext uri="{FF2B5EF4-FFF2-40B4-BE49-F238E27FC236}">
                <a16:creationId xmlns:a16="http://schemas.microsoft.com/office/drawing/2014/main" id="{EAE62633-3A52-7F81-FF39-3E1C5D2FE685}"/>
              </a:ext>
            </a:extLst>
          </p:cNvPr>
          <p:cNvSpPr>
            <a:spLocks noGrp="1"/>
          </p:cNvSpPr>
          <p:nvPr>
            <p:ph idx="1"/>
          </p:nvPr>
        </p:nvSpPr>
        <p:spPr>
          <a:xfrm>
            <a:off x="1293542" y="1526598"/>
            <a:ext cx="6700668" cy="3937500"/>
          </a:xfrm>
          <a:effectLst/>
        </p:spPr>
        <p:txBody>
          <a:bodyPr anchor="ctr" anchorCtr="1">
            <a:normAutofit/>
          </a:bodyPr>
          <a:lstStyle/>
          <a:p>
            <a:pPr marL="0" indent="0">
              <a:buNone/>
            </a:pPr>
            <a:r>
              <a:rPr lang="en-US" sz="2400" dirty="0">
                <a:solidFill>
                  <a:schemeClr val="tx1"/>
                </a:solidFill>
              </a:rPr>
              <a:t>Be specific about the issue</a:t>
            </a:r>
          </a:p>
          <a:p>
            <a:pPr marL="0" indent="0">
              <a:buNone/>
            </a:pPr>
            <a:r>
              <a:rPr lang="en-US" sz="2400" dirty="0">
                <a:solidFill>
                  <a:schemeClr val="tx1"/>
                </a:solidFill>
              </a:rPr>
              <a:t>Ask for action / a solid answer – YES preferred</a:t>
            </a:r>
          </a:p>
          <a:p>
            <a:pPr marL="0" indent="0">
              <a:buNone/>
            </a:pPr>
            <a:r>
              <a:rPr lang="en-US" sz="2400" dirty="0">
                <a:solidFill>
                  <a:schemeClr val="tx1"/>
                </a:solidFill>
              </a:rPr>
              <a:t>	“That’s a good idea” is NOT a yes</a:t>
            </a:r>
          </a:p>
          <a:p>
            <a:pPr marL="0" indent="0">
              <a:buNone/>
            </a:pPr>
            <a:r>
              <a:rPr lang="en-US" sz="2400" dirty="0">
                <a:solidFill>
                  <a:schemeClr val="tx1"/>
                </a:solidFill>
              </a:rPr>
              <a:t>	Only a YES is a YES</a:t>
            </a:r>
          </a:p>
          <a:p>
            <a:pPr marL="0" indent="0">
              <a:buNone/>
            </a:pPr>
            <a:r>
              <a:rPr lang="en-US" sz="2400" dirty="0">
                <a:solidFill>
                  <a:schemeClr val="tx1"/>
                </a:solidFill>
              </a:rPr>
              <a:t>Use the time wisely (plan out your convo)</a:t>
            </a:r>
          </a:p>
          <a:p>
            <a:pPr marL="0" indent="0">
              <a:buNone/>
            </a:pPr>
            <a:r>
              <a:rPr lang="en-US" sz="2400" dirty="0">
                <a:solidFill>
                  <a:schemeClr val="tx1"/>
                </a:solidFill>
              </a:rPr>
              <a:t>Tell the truth and be respectful</a:t>
            </a:r>
          </a:p>
          <a:p>
            <a:pPr marL="0" indent="0">
              <a:buNone/>
            </a:pPr>
            <a:r>
              <a:rPr lang="en-US" sz="2400" dirty="0">
                <a:solidFill>
                  <a:schemeClr val="tx1"/>
                </a:solidFill>
              </a:rPr>
              <a:t>Follow up with a thank you</a:t>
            </a:r>
          </a:p>
        </p:txBody>
      </p:sp>
    </p:spTree>
    <p:extLst>
      <p:ext uri="{BB962C8B-B14F-4D97-AF65-F5344CB8AC3E}">
        <p14:creationId xmlns:p14="http://schemas.microsoft.com/office/powerpoint/2010/main" val="75169608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1583</TotalTime>
  <Words>1072</Words>
  <Application>Microsoft Office PowerPoint</Application>
  <PresentationFormat>On-screen Show (4:3)</PresentationFormat>
  <Paragraphs>119</Paragraphs>
  <Slides>14</Slides>
  <Notes>12</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14</vt:i4>
      </vt:variant>
    </vt:vector>
  </HeadingPairs>
  <TitlesOfParts>
    <vt:vector size="23" baseType="lpstr">
      <vt:lpstr>Arial</vt:lpstr>
      <vt:lpstr>Calibri</vt:lpstr>
      <vt:lpstr>Calibri Light</vt:lpstr>
      <vt:lpstr>Roboto</vt:lpstr>
      <vt:lpstr>Source Sans Pro</vt:lpstr>
      <vt:lpstr>Custom Design</vt:lpstr>
      <vt:lpstr>2_Custom Design</vt:lpstr>
      <vt:lpstr>1_Custom Design</vt:lpstr>
      <vt:lpstr>3_Custom Design</vt:lpstr>
      <vt:lpstr>PowerPoint Presentation</vt:lpstr>
      <vt:lpstr>Welcome</vt:lpstr>
      <vt:lpstr>Vision Care Plan (VCP)  vs  Vision Benefit Manager (VBM)   (in Mississippi)</vt:lpstr>
      <vt:lpstr>Current Bills as Introduced</vt:lpstr>
      <vt:lpstr>Why did we introduce this legislation?</vt:lpstr>
      <vt:lpstr>What do these bills cover?</vt:lpstr>
      <vt:lpstr>What do these bills cover?</vt:lpstr>
      <vt:lpstr>MOA Talk Points and Resources</vt:lpstr>
      <vt:lpstr>Using Talk Points with your Legislators</vt:lpstr>
      <vt:lpstr>What does the opposition say?</vt:lpstr>
      <vt:lpstr>KP Dashboard</vt:lpstr>
      <vt:lpstr>PowerPoint Presentation</vt:lpstr>
      <vt:lpstr>MOA Capitol Day Agenda Old Capitol Inn, Jackson</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Kristi Jacobs</dc:creator>
  <cp:lastModifiedBy>Sarah Link</cp:lastModifiedBy>
  <cp:revision>82</cp:revision>
  <cp:lastPrinted>2023-04-21T16:33:10Z</cp:lastPrinted>
  <dcterms:created xsi:type="dcterms:W3CDTF">2019-05-30T17:33:13Z</dcterms:created>
  <dcterms:modified xsi:type="dcterms:W3CDTF">2026-01-26T22:51:02Z</dcterms:modified>
</cp:coreProperties>
</file>